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1"/>
  </p:sldMasterIdLst>
  <p:notesMasterIdLst>
    <p:notesMasterId r:id="rId24"/>
  </p:notesMasterIdLst>
  <p:handoutMasterIdLst>
    <p:handoutMasterId r:id="rId25"/>
  </p:handoutMasterIdLst>
  <p:sldIdLst>
    <p:sldId id="256" r:id="rId2"/>
    <p:sldId id="258" r:id="rId3"/>
    <p:sldId id="257" r:id="rId4"/>
    <p:sldId id="259" r:id="rId5"/>
    <p:sldId id="261" r:id="rId6"/>
    <p:sldId id="325" r:id="rId7"/>
    <p:sldId id="326" r:id="rId8"/>
    <p:sldId id="327" r:id="rId9"/>
    <p:sldId id="328" r:id="rId10"/>
    <p:sldId id="329" r:id="rId11"/>
    <p:sldId id="330" r:id="rId12"/>
    <p:sldId id="331" r:id="rId13"/>
    <p:sldId id="332" r:id="rId14"/>
    <p:sldId id="333" r:id="rId15"/>
    <p:sldId id="334" r:id="rId16"/>
    <p:sldId id="335" r:id="rId17"/>
    <p:sldId id="336" r:id="rId18"/>
    <p:sldId id="355" r:id="rId19"/>
    <p:sldId id="357" r:id="rId20"/>
    <p:sldId id="356" r:id="rId21"/>
    <p:sldId id="353" r:id="rId22"/>
    <p:sldId id="360" r:id="rId23"/>
  </p:sldIdLst>
  <p:sldSz cx="12192000" cy="6858000"/>
  <p:notesSz cx="6797675" cy="99266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F0"/>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353" autoAdjust="0"/>
    <p:restoredTop sz="62838" autoAdjust="0"/>
  </p:normalViewPr>
  <p:slideViewPr>
    <p:cSldViewPr snapToGrid="0">
      <p:cViewPr varScale="1">
        <p:scale>
          <a:sx n="74" d="100"/>
          <a:sy n="74" d="100"/>
        </p:scale>
        <p:origin x="480" y="7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32" d="100"/>
          <a:sy n="32" d="100"/>
        </p:scale>
        <p:origin x="2352" y="5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45"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2945448" cy="497838"/>
          </a:xfrm>
          <a:prstGeom prst="rect">
            <a:avLst/>
          </a:prstGeom>
        </p:spPr>
        <p:txBody>
          <a:bodyPr vert="horz" lIns="91312" tIns="45656" rIns="91312" bIns="45656"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0643" y="1"/>
            <a:ext cx="2945448" cy="497838"/>
          </a:xfrm>
          <a:prstGeom prst="rect">
            <a:avLst/>
          </a:prstGeom>
        </p:spPr>
        <p:txBody>
          <a:bodyPr vert="horz" lIns="91312" tIns="45656" rIns="91312" bIns="45656" rtlCol="0"/>
          <a:lstStyle>
            <a:lvl1pPr algn="r">
              <a:defRPr sz="1200"/>
            </a:lvl1pPr>
          </a:lstStyle>
          <a:p>
            <a:fld id="{3AD123A0-8B33-45BD-B711-DB404758D6E7}" type="datetimeFigureOut">
              <a:rPr kumimoji="1" lang="ja-JP" altLang="en-US" smtClean="0"/>
              <a:t>2018/5/26</a:t>
            </a:fld>
            <a:endParaRPr kumimoji="1" lang="ja-JP" altLang="en-US"/>
          </a:p>
        </p:txBody>
      </p:sp>
      <p:sp>
        <p:nvSpPr>
          <p:cNvPr id="4" name="フッター プレースホルダー 3"/>
          <p:cNvSpPr>
            <a:spLocks noGrp="1"/>
          </p:cNvSpPr>
          <p:nvPr>
            <p:ph type="ftr" sz="quarter" idx="2"/>
          </p:nvPr>
        </p:nvSpPr>
        <p:spPr>
          <a:xfrm>
            <a:off x="0" y="9428800"/>
            <a:ext cx="2945448" cy="497838"/>
          </a:xfrm>
          <a:prstGeom prst="rect">
            <a:avLst/>
          </a:prstGeom>
        </p:spPr>
        <p:txBody>
          <a:bodyPr vert="horz" lIns="91312" tIns="45656" rIns="91312" bIns="45656"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0643" y="9428800"/>
            <a:ext cx="2945448" cy="497838"/>
          </a:xfrm>
          <a:prstGeom prst="rect">
            <a:avLst/>
          </a:prstGeom>
        </p:spPr>
        <p:txBody>
          <a:bodyPr vert="horz" lIns="91312" tIns="45656" rIns="91312" bIns="45656" rtlCol="0" anchor="b"/>
          <a:lstStyle>
            <a:lvl1pPr algn="r">
              <a:defRPr sz="1200"/>
            </a:lvl1pPr>
          </a:lstStyle>
          <a:p>
            <a:fld id="{D8D9EA44-C697-4146-BC49-B5C887A9D97E}" type="slidenum">
              <a:rPr kumimoji="1" lang="ja-JP" altLang="en-US" smtClean="0"/>
              <a:t>‹#›</a:t>
            </a:fld>
            <a:endParaRPr kumimoji="1" lang="ja-JP" altLang="en-US"/>
          </a:p>
        </p:txBody>
      </p:sp>
    </p:spTree>
    <p:extLst>
      <p:ext uri="{BB962C8B-B14F-4D97-AF65-F5344CB8AC3E}">
        <p14:creationId xmlns:p14="http://schemas.microsoft.com/office/powerpoint/2010/main" val="26516884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2945448" cy="497838"/>
          </a:xfrm>
          <a:prstGeom prst="rect">
            <a:avLst/>
          </a:prstGeom>
        </p:spPr>
        <p:txBody>
          <a:bodyPr vert="horz" lIns="91312" tIns="45656" rIns="91312" bIns="45656"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643" y="1"/>
            <a:ext cx="2945448" cy="497838"/>
          </a:xfrm>
          <a:prstGeom prst="rect">
            <a:avLst/>
          </a:prstGeom>
        </p:spPr>
        <p:txBody>
          <a:bodyPr vert="horz" lIns="91312" tIns="45656" rIns="91312" bIns="45656" rtlCol="0"/>
          <a:lstStyle>
            <a:lvl1pPr algn="r">
              <a:defRPr sz="1200"/>
            </a:lvl1pPr>
          </a:lstStyle>
          <a:p>
            <a:fld id="{9E4ED2E1-9F4F-42A9-92AF-3CCEB97B281F}" type="datetimeFigureOut">
              <a:rPr kumimoji="1" lang="ja-JP" altLang="en-US" smtClean="0"/>
              <a:t>2018/5/26</a:t>
            </a:fld>
            <a:endParaRPr kumimoji="1" lang="ja-JP" altLang="en-US"/>
          </a:p>
        </p:txBody>
      </p:sp>
      <p:sp>
        <p:nvSpPr>
          <p:cNvPr id="4" name="スライド イメージ プレースホルダー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312" tIns="45656" rIns="91312" bIns="45656" rtlCol="0" anchor="ctr"/>
          <a:lstStyle/>
          <a:p>
            <a:endParaRPr lang="ja-JP" altLang="en-US"/>
          </a:p>
        </p:txBody>
      </p:sp>
      <p:sp>
        <p:nvSpPr>
          <p:cNvPr id="5" name="ノート プレースホルダー 4"/>
          <p:cNvSpPr>
            <a:spLocks noGrp="1"/>
          </p:cNvSpPr>
          <p:nvPr>
            <p:ph type="body" sz="quarter" idx="3"/>
          </p:nvPr>
        </p:nvSpPr>
        <p:spPr>
          <a:xfrm>
            <a:off x="680085" y="4777027"/>
            <a:ext cx="5437506" cy="3908187"/>
          </a:xfrm>
          <a:prstGeom prst="rect">
            <a:avLst/>
          </a:prstGeom>
        </p:spPr>
        <p:txBody>
          <a:bodyPr vert="horz" lIns="91312" tIns="45656" rIns="91312" bIns="45656"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28800"/>
            <a:ext cx="2945448" cy="497838"/>
          </a:xfrm>
          <a:prstGeom prst="rect">
            <a:avLst/>
          </a:prstGeom>
        </p:spPr>
        <p:txBody>
          <a:bodyPr vert="horz" lIns="91312" tIns="45656" rIns="91312" bIns="45656"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643" y="9428800"/>
            <a:ext cx="2945448" cy="497838"/>
          </a:xfrm>
          <a:prstGeom prst="rect">
            <a:avLst/>
          </a:prstGeom>
        </p:spPr>
        <p:txBody>
          <a:bodyPr vert="horz" lIns="91312" tIns="45656" rIns="91312" bIns="45656" rtlCol="0" anchor="b"/>
          <a:lstStyle>
            <a:lvl1pPr algn="r">
              <a:defRPr sz="1200"/>
            </a:lvl1pPr>
          </a:lstStyle>
          <a:p>
            <a:fld id="{CC4E4B03-C5BB-4555-896A-0F65E31D7373}" type="slidenum">
              <a:rPr kumimoji="1" lang="ja-JP" altLang="en-US" smtClean="0"/>
              <a:t>‹#›</a:t>
            </a:fld>
            <a:endParaRPr kumimoji="1" lang="ja-JP" altLang="en-US"/>
          </a:p>
        </p:txBody>
      </p:sp>
    </p:spTree>
    <p:extLst>
      <p:ext uri="{BB962C8B-B14F-4D97-AF65-F5344CB8AC3E}">
        <p14:creationId xmlns:p14="http://schemas.microsoft.com/office/powerpoint/2010/main" val="255451653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u="none" dirty="0" smtClean="0"/>
              <a:t>ただいまご紹介にあずかりました、泉区社会福祉協議会の佐橋と申します。どうぞよろしくお願いいたします。</a:t>
            </a:r>
            <a:endParaRPr kumimoji="1" lang="en-US" altLang="ja-JP" u="none" dirty="0" smtClean="0"/>
          </a:p>
          <a:p>
            <a:r>
              <a:rPr kumimoji="1" lang="ja-JP" altLang="en-US" u="none" dirty="0" smtClean="0"/>
              <a:t>本日は菅野会長のご説明にもありましたとおり、横浜市社会福祉協議会発行の「地区社協のてびき」が改訂されましたので、</a:t>
            </a:r>
            <a:endParaRPr kumimoji="1" lang="en-US" altLang="ja-JP" u="none" dirty="0" smtClean="0"/>
          </a:p>
          <a:p>
            <a:r>
              <a:rPr kumimoji="1" lang="ja-JP" altLang="en-US" u="none" dirty="0" smtClean="0"/>
              <a:t>てびきの内容をご紹介をさせていただきながら、地区社協の役割について皆さんで考えていきたいと思っております。</a:t>
            </a:r>
            <a:endParaRPr kumimoji="1" lang="en-US" altLang="ja-JP" u="none" dirty="0" smtClean="0"/>
          </a:p>
          <a:p>
            <a:r>
              <a:rPr kumimoji="1" lang="ja-JP" altLang="en-US" u="none" dirty="0" smtClean="0"/>
              <a:t>早速ですが、お手元にあるてびきの１ページをお開き下さい。</a:t>
            </a:r>
            <a:endParaRPr kumimoji="1" lang="en-US" altLang="ja-JP" u="none"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CC4E4B03-C5BB-4555-896A-0F65E31D7373}" type="slidenum">
              <a:rPr kumimoji="1" lang="ja-JP" altLang="en-US" smtClean="0"/>
              <a:t>1</a:t>
            </a:fld>
            <a:endParaRPr kumimoji="1" lang="ja-JP" altLang="en-US"/>
          </a:p>
        </p:txBody>
      </p:sp>
    </p:spTree>
    <p:extLst>
      <p:ext uri="{BB962C8B-B14F-4D97-AF65-F5344CB8AC3E}">
        <p14:creationId xmlns:p14="http://schemas.microsoft.com/office/powerpoint/2010/main" val="20650937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話し合い</a:t>
            </a:r>
            <a:r>
              <a:rPr kumimoji="1" lang="ja-JP" altLang="en-US" dirty="0"/>
              <a:t>のポイントは大きく２つあります。</a:t>
            </a:r>
            <a:endParaRPr kumimoji="1" lang="en-US" altLang="ja-JP" dirty="0"/>
          </a:p>
          <a:p>
            <a:r>
              <a:rPr kumimoji="1" lang="ja-JP" altLang="en-US" dirty="0" smtClean="0"/>
              <a:t>・話し合いは、地区社協が多様</a:t>
            </a:r>
            <a:r>
              <a:rPr kumimoji="1" lang="ja-JP" altLang="en-US" dirty="0"/>
              <a:t>な人が関わる</a:t>
            </a:r>
            <a:r>
              <a:rPr kumimoji="1" lang="ja-JP" altLang="en-US" dirty="0" smtClean="0"/>
              <a:t>ネットワーク組織であることを活かして進めて</a:t>
            </a:r>
            <a:r>
              <a:rPr kumimoji="1" lang="ja-JP" altLang="en-US" dirty="0"/>
              <a:t>いきます</a:t>
            </a:r>
            <a:r>
              <a:rPr kumimoji="1" lang="ja-JP" altLang="en-US" dirty="0" smtClean="0"/>
              <a:t>。</a:t>
            </a:r>
            <a:endParaRPr kumimoji="1" lang="en-US" altLang="ja-JP" dirty="0" smtClean="0"/>
          </a:p>
          <a:p>
            <a:endParaRPr kumimoji="1" lang="en-US" altLang="ja-JP" dirty="0"/>
          </a:p>
          <a:p>
            <a:r>
              <a:rPr kumimoji="1" lang="ja-JP" altLang="en-US" dirty="0" smtClean="0"/>
              <a:t>・話し合い</a:t>
            </a:r>
            <a:r>
              <a:rPr kumimoji="1" lang="ja-JP" altLang="en-US" dirty="0"/>
              <a:t>は、まず共有するために実施します。話し合いを通して、他人ごとを我がこととし、多様な人の関わる中で、多くの気づきあります</a:t>
            </a:r>
            <a:r>
              <a:rPr kumimoji="1" lang="ja-JP" altLang="en-US" dirty="0" smtClean="0"/>
              <a:t>。</a:t>
            </a:r>
            <a:endParaRPr kumimoji="1" lang="en-US" altLang="ja-JP" dirty="0" smtClean="0"/>
          </a:p>
          <a:p>
            <a:endParaRPr kumimoji="1" lang="en-US" altLang="ja-JP" dirty="0"/>
          </a:p>
          <a:p>
            <a:r>
              <a:rPr kumimoji="1" lang="ja-JP" altLang="en-US" dirty="0" smtClean="0"/>
              <a:t>・また</a:t>
            </a:r>
            <a:r>
              <a:rPr kumimoji="1" lang="ja-JP" altLang="en-US" dirty="0"/>
              <a:t>、困りごとが明確になったら、解決のために話し合いを進めます。多くの気づきがあったことで、多様なアイディアや手段が生まれます。</a:t>
            </a:r>
            <a:endParaRPr kumimoji="1" lang="en-US" altLang="ja-JP" dirty="0"/>
          </a:p>
          <a:p>
            <a:endParaRPr kumimoji="1" lang="en-US" altLang="ja-JP" dirty="0"/>
          </a:p>
        </p:txBody>
      </p:sp>
      <p:sp>
        <p:nvSpPr>
          <p:cNvPr id="4" name="スライド番号プレースホルダー 3"/>
          <p:cNvSpPr>
            <a:spLocks noGrp="1"/>
          </p:cNvSpPr>
          <p:nvPr>
            <p:ph type="sldNum" sz="quarter" idx="10"/>
          </p:nvPr>
        </p:nvSpPr>
        <p:spPr/>
        <p:txBody>
          <a:bodyPr/>
          <a:lstStyle/>
          <a:p>
            <a:fld id="{CC4E4B03-C5BB-4555-896A-0F65E31D7373}" type="slidenum">
              <a:rPr kumimoji="1" lang="ja-JP" altLang="en-US" smtClean="0"/>
              <a:t>10</a:t>
            </a:fld>
            <a:endParaRPr kumimoji="1" lang="ja-JP" altLang="en-US"/>
          </a:p>
        </p:txBody>
      </p:sp>
    </p:spTree>
    <p:extLst>
      <p:ext uri="{BB962C8B-B14F-4D97-AF65-F5344CB8AC3E}">
        <p14:creationId xmlns:p14="http://schemas.microsoft.com/office/powerpoint/2010/main" val="25743286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・具体的な方法として、まず</a:t>
            </a:r>
            <a:r>
              <a:rPr kumimoji="1" lang="ja-JP" altLang="en-US" dirty="0"/>
              <a:t>は、既存の会議を活かし、必要に応じて新たな話し合いの場を</a:t>
            </a:r>
            <a:r>
              <a:rPr kumimoji="1" lang="ja-JP" altLang="en-US" dirty="0" smtClean="0"/>
              <a:t>作ってみてはいかがでしょうか。</a:t>
            </a:r>
            <a:endParaRPr kumimoji="1" lang="en-US" altLang="ja-JP" dirty="0"/>
          </a:p>
          <a:p>
            <a:endParaRPr kumimoji="1" lang="en-US" altLang="ja-JP" dirty="0"/>
          </a:p>
          <a:p>
            <a:r>
              <a:rPr kumimoji="1" lang="ja-JP" altLang="en-US" dirty="0"/>
              <a:t>・既存の</a:t>
            </a:r>
            <a:r>
              <a:rPr kumimoji="1" lang="ja-JP" altLang="en-US" dirty="0" smtClean="0"/>
              <a:t>会議で、地域</a:t>
            </a:r>
            <a:r>
              <a:rPr kumimoji="1" lang="ja-JP" altLang="en-US" dirty="0"/>
              <a:t>の困りごとについて話し合う場にしてみることも</a:t>
            </a:r>
            <a:r>
              <a:rPr kumimoji="1" lang="ja-JP" altLang="en-US" dirty="0" smtClean="0"/>
              <a:t>良いと思います。</a:t>
            </a:r>
            <a:endParaRPr kumimoji="1" lang="en-US" altLang="ja-JP" dirty="0"/>
          </a:p>
          <a:p>
            <a:endParaRPr kumimoji="1" lang="en-US" altLang="ja-JP" dirty="0"/>
          </a:p>
          <a:p>
            <a:r>
              <a:rPr kumimoji="1" lang="ja-JP" altLang="en-US" dirty="0"/>
              <a:t>・地区社協の会議だけではなく、地域にある様々な会議の場も活用できます。</a:t>
            </a:r>
            <a:endParaRPr kumimoji="1" lang="en-US" altLang="ja-JP" dirty="0"/>
          </a:p>
          <a:p>
            <a:endParaRPr kumimoji="1" lang="en-US" altLang="ja-JP" dirty="0"/>
          </a:p>
          <a:p>
            <a:r>
              <a:rPr kumimoji="1" lang="ja-JP" altLang="en-US" dirty="0"/>
              <a:t>・具体的に解決のための活動を進めていく時は、連絡会、部会、プロジェクト等テーマを決めた話し合いの場を作ることも有効です</a:t>
            </a:r>
            <a:r>
              <a:rPr kumimoji="1" lang="ja-JP" altLang="en-US" dirty="0" smtClean="0"/>
              <a:t>。</a:t>
            </a:r>
            <a:endParaRPr kumimoji="1" lang="en-US" altLang="ja-JP" dirty="0" smtClean="0"/>
          </a:p>
          <a:p>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地区社協の特徴であるネットワーク組織であるからこそ、誰もが参加できる自由で柔軟な話し合いの場を作ることができます。解決のために新たな人材に入ってもらったり、当事者に入ってもらい、困りごとを拾うことも大切で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CC4E4B03-C5BB-4555-896A-0F65E31D7373}" type="slidenum">
              <a:rPr kumimoji="1" lang="ja-JP" altLang="en-US" smtClean="0"/>
              <a:t>11</a:t>
            </a:fld>
            <a:endParaRPr kumimoji="1" lang="ja-JP" altLang="en-US"/>
          </a:p>
        </p:txBody>
      </p:sp>
    </p:spTree>
    <p:extLst>
      <p:ext uri="{BB962C8B-B14F-4D97-AF65-F5344CB8AC3E}">
        <p14:creationId xmlns:p14="http://schemas.microsoft.com/office/powerpoint/2010/main" val="37573954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a:t>
            </a:r>
            <a:r>
              <a:rPr kumimoji="1" lang="ja-JP" altLang="en-US" dirty="0"/>
              <a:t>話し合いの場から解決のための様々な活動につながっていきます</a:t>
            </a:r>
            <a:r>
              <a:rPr kumimoji="1" lang="ja-JP" altLang="en-US" dirty="0" smtClean="0"/>
              <a:t>。</a:t>
            </a:r>
            <a:endParaRPr kumimoji="1" lang="en-US" altLang="ja-JP" dirty="0" smtClean="0"/>
          </a:p>
          <a:p>
            <a:endParaRPr kumimoji="1" lang="en-US" altLang="ja-JP" dirty="0"/>
          </a:p>
          <a:p>
            <a:r>
              <a:rPr kumimoji="1" lang="ja-JP" altLang="en-US" dirty="0"/>
              <a:t>・今までは直接、活動をすることを中心としてきましたが、ネットワーク組織である地区社協がだからこそできる活動の応援は、地区社協の大切な</a:t>
            </a:r>
            <a:r>
              <a:rPr kumimoji="1" lang="ja-JP" altLang="en-US" dirty="0" smtClean="0"/>
              <a:t>役割です。</a:t>
            </a:r>
            <a:endParaRPr kumimoji="1" lang="en-US" altLang="ja-JP" dirty="0" smtClean="0"/>
          </a:p>
          <a:p>
            <a:endParaRPr kumimoji="1" lang="en-US" altLang="ja-JP" dirty="0"/>
          </a:p>
          <a:p>
            <a:r>
              <a:rPr kumimoji="1" lang="ja-JP" altLang="en-US" dirty="0"/>
              <a:t>・一人ひとりの困りごとに</a:t>
            </a:r>
            <a:r>
              <a:rPr kumimoji="1" lang="ja-JP" altLang="en-US" dirty="0" smtClean="0"/>
              <a:t>届く仕組に</a:t>
            </a:r>
            <a:r>
              <a:rPr kumimoji="1" lang="ja-JP" altLang="en-US" dirty="0"/>
              <a:t>するため</a:t>
            </a:r>
            <a:r>
              <a:rPr kumimoji="1" lang="ja-JP" altLang="en-US" dirty="0" smtClean="0"/>
              <a:t>に、地区単位での活動より、より身近な単位での暮らし</a:t>
            </a:r>
            <a:r>
              <a:rPr kumimoji="1" lang="ja-JP" altLang="en-US" dirty="0"/>
              <a:t>に寄り添う小さな活動を耕し、後押しすることが地区社協の大切な役割</a:t>
            </a:r>
            <a:r>
              <a:rPr kumimoji="1" lang="ja-JP" altLang="en-US" dirty="0" smtClean="0"/>
              <a:t>です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CC4E4B03-C5BB-4555-896A-0F65E31D7373}" type="slidenum">
              <a:rPr kumimoji="1" lang="ja-JP" altLang="en-US" smtClean="0"/>
              <a:t>12</a:t>
            </a:fld>
            <a:endParaRPr kumimoji="1" lang="ja-JP" altLang="en-US"/>
          </a:p>
        </p:txBody>
      </p:sp>
    </p:spTree>
    <p:extLst>
      <p:ext uri="{BB962C8B-B14F-4D97-AF65-F5344CB8AC3E}">
        <p14:creationId xmlns:p14="http://schemas.microsoft.com/office/powerpoint/2010/main" val="14566673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a:t>
            </a:r>
            <a:r>
              <a:rPr kumimoji="1" lang="ja-JP" altLang="en-US" dirty="0"/>
              <a:t>なぜ地区社協は困りごとを解決できるのでしょうか。</a:t>
            </a:r>
            <a:endParaRPr kumimoji="1" lang="en-US" altLang="ja-JP" dirty="0"/>
          </a:p>
          <a:p>
            <a:r>
              <a:rPr kumimoji="1" lang="ja-JP" altLang="en-US" dirty="0"/>
              <a:t>　　→「一人ひとりの困りごとを解決できる地域づくり」という目的を果たすために、地区社協には</a:t>
            </a:r>
            <a:r>
              <a:rPr kumimoji="1" lang="ja-JP" altLang="en-US" dirty="0" smtClean="0"/>
              <a:t>強みが</a:t>
            </a:r>
            <a:r>
              <a:rPr kumimoji="1" lang="ja-JP" altLang="en-US" dirty="0"/>
              <a:t>大きく４つあります。</a:t>
            </a:r>
            <a:endParaRPr kumimoji="1" lang="en-US" altLang="ja-JP" dirty="0"/>
          </a:p>
          <a:p>
            <a:r>
              <a:rPr kumimoji="1" lang="ja-JP" altLang="en-US" dirty="0" smtClean="0"/>
              <a:t>・まず一つ目ですが、</a:t>
            </a:r>
            <a:endParaRPr kumimoji="1" lang="en-US" altLang="ja-JP" dirty="0"/>
          </a:p>
          <a:p>
            <a:endParaRPr kumimoji="1" lang="en-US" altLang="ja-JP" dirty="0"/>
          </a:p>
        </p:txBody>
      </p:sp>
      <p:sp>
        <p:nvSpPr>
          <p:cNvPr id="4" name="スライド番号プレースホルダー 3"/>
          <p:cNvSpPr>
            <a:spLocks noGrp="1"/>
          </p:cNvSpPr>
          <p:nvPr>
            <p:ph type="sldNum" sz="quarter" idx="10"/>
          </p:nvPr>
        </p:nvSpPr>
        <p:spPr/>
        <p:txBody>
          <a:bodyPr/>
          <a:lstStyle/>
          <a:p>
            <a:fld id="{CC4E4B03-C5BB-4555-896A-0F65E31D7373}" type="slidenum">
              <a:rPr kumimoji="1" lang="ja-JP" altLang="en-US" smtClean="0"/>
              <a:t>13</a:t>
            </a:fld>
            <a:endParaRPr kumimoji="1" lang="ja-JP" altLang="en-US"/>
          </a:p>
        </p:txBody>
      </p:sp>
    </p:spTree>
    <p:extLst>
      <p:ext uri="{BB962C8B-B14F-4D97-AF65-F5344CB8AC3E}">
        <p14:creationId xmlns:p14="http://schemas.microsoft.com/office/powerpoint/2010/main" val="42121347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・特定</a:t>
            </a:r>
            <a:r>
              <a:rPr kumimoji="1" lang="ja-JP" altLang="en-US" dirty="0"/>
              <a:t>のテーマに限らず「地域」を舞台に、住民自身が「福祉」に取り組めるのが地区社協です。</a:t>
            </a:r>
            <a:endParaRPr kumimoji="1" lang="en-US" altLang="ja-JP" dirty="0"/>
          </a:p>
          <a:p>
            <a:r>
              <a:rPr kumimoji="1" lang="ja-JP" altLang="en-US" dirty="0" smtClean="0"/>
              <a:t>・福祉</a:t>
            </a:r>
            <a:r>
              <a:rPr kumimoji="1" lang="ja-JP" altLang="en-US" dirty="0"/>
              <a:t>の基本は一人ひとりの困りごとを解決することです。「福祉」というと専門的な人が関わる特別なイメージがあるかもしれませんが、日々の暮らしこそが福祉の原点です。制度やサービスなどで必要な支援を受けることはできますが、近所の人だからこそ気づける困りごともあります。</a:t>
            </a:r>
            <a:endParaRPr kumimoji="1" lang="en-US" altLang="ja-JP" dirty="0"/>
          </a:p>
          <a:p>
            <a:r>
              <a:rPr kumimoji="1" lang="ja-JP" altLang="en-US" dirty="0" smtClean="0"/>
              <a:t>・そして</a:t>
            </a:r>
            <a:r>
              <a:rPr kumimoji="1" lang="ja-JP" altLang="en-US" dirty="0"/>
              <a:t>、「ネットワーク組織」の最大の強みは、話し合う場や機会を作れることです。困っている人の声を拾い、そのことを共有し、解決のアイディアを出し合い、計画を立てて行動する・・</a:t>
            </a:r>
            <a:r>
              <a:rPr kumimoji="1" lang="ja-JP" altLang="en-US" dirty="0" smtClean="0"/>
              <a:t>・</a:t>
            </a:r>
            <a:endParaRPr kumimoji="1" lang="en-US" altLang="ja-JP" dirty="0" smtClean="0"/>
          </a:p>
          <a:p>
            <a:r>
              <a:rPr kumimoji="1" lang="ja-JP" altLang="en-US" dirty="0" smtClean="0"/>
              <a:t>・その</a:t>
            </a:r>
            <a:r>
              <a:rPr kumimoji="1" lang="ja-JP" altLang="en-US" dirty="0"/>
              <a:t>ための協議ができるのが地区社協です</a:t>
            </a:r>
            <a:r>
              <a:rPr kumimoji="1" lang="ja-JP" altLang="en-US" dirty="0" smtClean="0"/>
              <a:t>。一人の問題をみんなの問題とし、話し合う場や機会を作れることが地区社協です。</a:t>
            </a:r>
            <a:endParaRPr kumimoji="1" lang="en-US" altLang="ja-JP" dirty="0"/>
          </a:p>
          <a:p>
            <a:r>
              <a:rPr kumimoji="1" lang="ja-JP" altLang="en-US" dirty="0" smtClean="0"/>
              <a:t>・「</a:t>
            </a:r>
            <a:r>
              <a:rPr kumimoji="1" lang="ja-JP" altLang="en-US" dirty="0"/>
              <a:t>住民自身が福祉に取り組むことができる」これは地区社協にしかできないことであり、最大の強みでもあります</a:t>
            </a:r>
            <a:r>
              <a:rPr kumimoji="1" lang="ja-JP" altLang="en-US" dirty="0" smtClean="0"/>
              <a:t>。地区社協のような組織は、他にない唯一無二の存在だと言えます。</a:t>
            </a:r>
            <a:endParaRPr kumimoji="1" lang="en-US" altLang="ja-JP" dirty="0"/>
          </a:p>
        </p:txBody>
      </p:sp>
      <p:sp>
        <p:nvSpPr>
          <p:cNvPr id="4" name="スライド番号プレースホルダー 3"/>
          <p:cNvSpPr>
            <a:spLocks noGrp="1"/>
          </p:cNvSpPr>
          <p:nvPr>
            <p:ph type="sldNum" sz="quarter" idx="10"/>
          </p:nvPr>
        </p:nvSpPr>
        <p:spPr/>
        <p:txBody>
          <a:bodyPr/>
          <a:lstStyle/>
          <a:p>
            <a:fld id="{CC4E4B03-C5BB-4555-896A-0F65E31D7373}" type="slidenum">
              <a:rPr kumimoji="1" lang="ja-JP" altLang="en-US" smtClean="0"/>
              <a:t>14</a:t>
            </a:fld>
            <a:endParaRPr kumimoji="1" lang="ja-JP" altLang="en-US"/>
          </a:p>
        </p:txBody>
      </p:sp>
    </p:spTree>
    <p:extLst>
      <p:ext uri="{BB962C8B-B14F-4D97-AF65-F5344CB8AC3E}">
        <p14:creationId xmlns:p14="http://schemas.microsoft.com/office/powerpoint/2010/main" val="26097665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地区社協</a:t>
            </a:r>
            <a:r>
              <a:rPr kumimoji="1" lang="ja-JP" altLang="en-US" dirty="0"/>
              <a:t>の幅広いネットワークの中には様々な人がいます。多種多様でイラストが得意な人、会計なら任せてという人など人材が豊富です</a:t>
            </a:r>
            <a:r>
              <a:rPr kumimoji="1" lang="ja-JP" altLang="en-US" dirty="0" smtClean="0"/>
              <a:t>。</a:t>
            </a:r>
            <a:endParaRPr kumimoji="1" lang="en-US" altLang="ja-JP" dirty="0" smtClean="0"/>
          </a:p>
          <a:p>
            <a:endParaRPr kumimoji="1" lang="en-US" altLang="ja-JP" dirty="0"/>
          </a:p>
          <a:p>
            <a:r>
              <a:rPr kumimoji="1" lang="ja-JP" altLang="en-US" dirty="0"/>
              <a:t>一個人や一つの団体ではできることが限られますが、それぞれの知恵や情報収集力、発信力などを持ち寄れば、解決力を高めることができます</a:t>
            </a:r>
            <a:r>
              <a:rPr kumimoji="1" lang="ja-JP" altLang="en-US" dirty="0" smtClean="0"/>
              <a:t>。</a:t>
            </a:r>
            <a:endParaRPr kumimoji="1" lang="en-US" altLang="ja-JP" dirty="0" smtClean="0"/>
          </a:p>
          <a:p>
            <a:endParaRPr kumimoji="1" lang="en-US" altLang="ja-JP" dirty="0" smtClean="0"/>
          </a:p>
          <a:p>
            <a:r>
              <a:rPr kumimoji="1" lang="ja-JP" altLang="en-US" dirty="0" smtClean="0"/>
              <a:t>地区社協</a:t>
            </a:r>
            <a:r>
              <a:rPr kumimoji="1" lang="ja-JP" altLang="en-US" dirty="0"/>
              <a:t>で話し合うことで、具体的な解決の仕組みが実現するかもしれません。組織があり、解決力があることで信頼されたネットワーク組織となります</a:t>
            </a:r>
            <a:r>
              <a:rPr kumimoji="1" lang="ja-JP" altLang="en-US" dirty="0" smtClean="0"/>
              <a:t>。</a:t>
            </a:r>
            <a:endParaRPr kumimoji="1" lang="en-US" altLang="ja-JP" dirty="0" smtClean="0"/>
          </a:p>
          <a:p>
            <a:endParaRPr kumimoji="1" lang="en-US" altLang="ja-JP" dirty="0" smtClean="0"/>
          </a:p>
          <a:p>
            <a:r>
              <a:rPr kumimoji="1" lang="ja-JP" altLang="en-US" dirty="0" smtClean="0"/>
              <a:t>その</a:t>
            </a:r>
            <a:r>
              <a:rPr kumimoji="1" lang="ja-JP" altLang="en-US" dirty="0"/>
              <a:t>ため、地区内で会費を集めたり、共同募金の配分金を受けたりといった資金力もあります</a:t>
            </a:r>
            <a:r>
              <a:rPr kumimoji="1" lang="ja-JP" altLang="en-US" dirty="0" smtClean="0"/>
              <a:t>。</a:t>
            </a:r>
            <a:endParaRPr kumimoji="1" lang="en-US" altLang="ja-JP" dirty="0" smtClean="0"/>
          </a:p>
          <a:p>
            <a:endParaRPr kumimoji="1" lang="en-US" altLang="ja-JP" dirty="0"/>
          </a:p>
          <a:p>
            <a:r>
              <a:rPr kumimoji="1" lang="ja-JP" altLang="en-US" dirty="0"/>
              <a:t>さらに、地区社協が自ら活動することに加え、そのノウハウや資金の提供等により地域の団体や活動をバックアップすることで地域の福祉力を高めていく機能を持っています。</a:t>
            </a:r>
            <a:endParaRPr kumimoji="1" lang="en-US" altLang="ja-JP" dirty="0"/>
          </a:p>
          <a:p>
            <a:endParaRPr kumimoji="1" lang="en-US" altLang="ja-JP" dirty="0"/>
          </a:p>
        </p:txBody>
      </p:sp>
      <p:sp>
        <p:nvSpPr>
          <p:cNvPr id="4" name="スライド番号プレースホルダー 3"/>
          <p:cNvSpPr>
            <a:spLocks noGrp="1"/>
          </p:cNvSpPr>
          <p:nvPr>
            <p:ph type="sldNum" sz="quarter" idx="10"/>
          </p:nvPr>
        </p:nvSpPr>
        <p:spPr/>
        <p:txBody>
          <a:bodyPr/>
          <a:lstStyle/>
          <a:p>
            <a:fld id="{CC4E4B03-C5BB-4555-896A-0F65E31D7373}" type="slidenum">
              <a:rPr kumimoji="1" lang="ja-JP" altLang="en-US" smtClean="0"/>
              <a:t>15</a:t>
            </a:fld>
            <a:endParaRPr kumimoji="1" lang="ja-JP" altLang="en-US"/>
          </a:p>
        </p:txBody>
      </p:sp>
    </p:spTree>
    <p:extLst>
      <p:ext uri="{BB962C8B-B14F-4D97-AF65-F5344CB8AC3E}">
        <p14:creationId xmlns:p14="http://schemas.microsoft.com/office/powerpoint/2010/main" val="23288880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地区社協</a:t>
            </a:r>
            <a:r>
              <a:rPr kumimoji="1" lang="ja-JP" altLang="en-US" dirty="0"/>
              <a:t>は任意の団体です。「あの人が放っておけない」「お互いさま」の気持ちがベースです</a:t>
            </a:r>
            <a:r>
              <a:rPr kumimoji="1" lang="ja-JP" altLang="en-US" dirty="0" smtClean="0"/>
              <a:t>。</a:t>
            </a:r>
            <a:endParaRPr kumimoji="1" lang="en-US" altLang="ja-JP" dirty="0" smtClean="0"/>
          </a:p>
          <a:p>
            <a:endParaRPr kumimoji="1" lang="en-US" altLang="ja-JP" dirty="0"/>
          </a:p>
          <a:p>
            <a:r>
              <a:rPr kumimoji="1" lang="ja-JP" altLang="en-US" dirty="0"/>
              <a:t>行政は全ての人を平等に助けないといけませんが、地区社協はたとえたった一人の困りごとであっても、しっかり受け止めて、地域の輪につなげていくことが役割です</a:t>
            </a:r>
            <a:r>
              <a:rPr kumimoji="1" lang="ja-JP" altLang="en-US" dirty="0" smtClean="0"/>
              <a:t>。</a:t>
            </a:r>
            <a:endParaRPr kumimoji="1" lang="en-US" altLang="ja-JP" dirty="0" smtClean="0"/>
          </a:p>
          <a:p>
            <a:endParaRPr kumimoji="1" lang="en-US" altLang="ja-JP" dirty="0"/>
          </a:p>
          <a:p>
            <a:r>
              <a:rPr kumimoji="1" lang="ja-JP" altLang="en-US" dirty="0"/>
              <a:t>社協の理念である「誰もが安心して自分らしく暮らせる地域社会をつくりだす」の「誰もが」は、一人ひとりの全ての人のことです</a:t>
            </a:r>
            <a:r>
              <a:rPr kumimoji="1" lang="ja-JP" altLang="en-US" dirty="0" smtClean="0"/>
              <a:t>。</a:t>
            </a:r>
            <a:endParaRPr kumimoji="1" lang="en-US" altLang="ja-JP" dirty="0" smtClean="0"/>
          </a:p>
          <a:p>
            <a:r>
              <a:rPr kumimoji="1" lang="ja-JP" altLang="en-US" dirty="0" smtClean="0"/>
              <a:t>同じ</a:t>
            </a:r>
            <a:r>
              <a:rPr kumimoji="1" lang="ja-JP" altLang="en-US" dirty="0"/>
              <a:t>地域の住民同士、一人ひとりの暮らしをよくするために、気づいたことからコツコツ取り組んでよいのです。</a:t>
            </a:r>
            <a:endParaRPr kumimoji="1" lang="en-US" altLang="ja-JP" dirty="0"/>
          </a:p>
          <a:p>
            <a:endParaRPr kumimoji="1" lang="en-US" altLang="ja-JP" dirty="0"/>
          </a:p>
        </p:txBody>
      </p:sp>
      <p:sp>
        <p:nvSpPr>
          <p:cNvPr id="4" name="スライド番号プレースホルダー 3"/>
          <p:cNvSpPr>
            <a:spLocks noGrp="1"/>
          </p:cNvSpPr>
          <p:nvPr>
            <p:ph type="sldNum" sz="quarter" idx="10"/>
          </p:nvPr>
        </p:nvSpPr>
        <p:spPr/>
        <p:txBody>
          <a:bodyPr/>
          <a:lstStyle/>
          <a:p>
            <a:fld id="{CC4E4B03-C5BB-4555-896A-0F65E31D7373}" type="slidenum">
              <a:rPr kumimoji="1" lang="ja-JP" altLang="en-US" smtClean="0"/>
              <a:t>16</a:t>
            </a:fld>
            <a:endParaRPr kumimoji="1" lang="ja-JP" altLang="en-US"/>
          </a:p>
        </p:txBody>
      </p:sp>
    </p:spTree>
    <p:extLst>
      <p:ext uri="{BB962C8B-B14F-4D97-AF65-F5344CB8AC3E}">
        <p14:creationId xmlns:p14="http://schemas.microsoft.com/office/powerpoint/2010/main" val="40175549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地区社協</a:t>
            </a:r>
            <a:r>
              <a:rPr kumimoji="1" lang="ja-JP" altLang="en-US" dirty="0"/>
              <a:t>は原則として解散することはありません。</a:t>
            </a:r>
            <a:endParaRPr kumimoji="1" lang="en-US" altLang="ja-JP" dirty="0"/>
          </a:p>
          <a:p>
            <a:r>
              <a:rPr kumimoji="1" lang="ja-JP" altLang="en-US" dirty="0"/>
              <a:t>特定のテーマのために集まったボランティアグループや</a:t>
            </a:r>
            <a:r>
              <a:rPr kumimoji="1" lang="en-US" altLang="ja-JP" dirty="0"/>
              <a:t>NPO</a:t>
            </a:r>
            <a:r>
              <a:rPr kumimoji="1" lang="ja-JP" altLang="en-US" dirty="0"/>
              <a:t>は、フットワークの軽さや専門性の高さがありますが、その時々の社会問題やメンバーの考え方によって大きく変化したり、解散する団体が多いことも事実です</a:t>
            </a:r>
            <a:r>
              <a:rPr kumimoji="1" lang="ja-JP" altLang="en-US" dirty="0" smtClean="0"/>
              <a:t>。</a:t>
            </a:r>
            <a:endParaRPr kumimoji="1" lang="en-US" altLang="ja-JP" dirty="0" smtClean="0"/>
          </a:p>
          <a:p>
            <a:endParaRPr kumimoji="1" lang="en-US" altLang="ja-JP" dirty="0"/>
          </a:p>
          <a:p>
            <a:r>
              <a:rPr kumimoji="1" lang="ja-JP" altLang="en-US" dirty="0"/>
              <a:t>一方地区社協の多くは、昭和</a:t>
            </a:r>
            <a:r>
              <a:rPr kumimoji="1" lang="en-US" altLang="ja-JP" dirty="0"/>
              <a:t>26</a:t>
            </a:r>
            <a:r>
              <a:rPr kumimoji="1" lang="ja-JP" altLang="en-US" dirty="0"/>
              <a:t>～</a:t>
            </a:r>
            <a:r>
              <a:rPr kumimoji="1" lang="en-US" altLang="ja-JP" dirty="0"/>
              <a:t>28</a:t>
            </a:r>
            <a:r>
              <a:rPr kumimoji="1" lang="ja-JP" altLang="en-US" dirty="0"/>
              <a:t>年に設立され、</a:t>
            </a:r>
            <a:r>
              <a:rPr kumimoji="1" lang="en-US" altLang="ja-JP" dirty="0"/>
              <a:t>60</a:t>
            </a:r>
            <a:r>
              <a:rPr kumimoji="1" lang="ja-JP" altLang="en-US" dirty="0"/>
              <a:t>年以上の長い歴史があることで、何世代も活動をつなぎ、今に続いています</a:t>
            </a:r>
            <a:r>
              <a:rPr kumimoji="1" lang="ja-JP" altLang="en-US" dirty="0" smtClean="0"/>
              <a:t>。</a:t>
            </a:r>
            <a:endParaRPr kumimoji="1" lang="en-US" altLang="ja-JP" dirty="0" smtClean="0"/>
          </a:p>
          <a:p>
            <a:r>
              <a:rPr kumimoji="1" lang="ja-JP" altLang="en-US" dirty="0" smtClean="0"/>
              <a:t>地区社協</a:t>
            </a:r>
            <a:r>
              <a:rPr kumimoji="1" lang="ja-JP" altLang="en-US" dirty="0"/>
              <a:t>は多くの団体が集まっているため、ときには意見が合わず苦労することもあり、一般の団体ならそこで解散することもあるかもしれません</a:t>
            </a:r>
            <a:r>
              <a:rPr kumimoji="1" lang="ja-JP" altLang="en-US" dirty="0" smtClean="0"/>
              <a:t>。</a:t>
            </a:r>
            <a:endParaRPr kumimoji="1" lang="en-US" altLang="ja-JP" dirty="0" smtClean="0"/>
          </a:p>
          <a:p>
            <a:r>
              <a:rPr kumimoji="1" lang="ja-JP" altLang="en-US" dirty="0" smtClean="0"/>
              <a:t>それ</a:t>
            </a:r>
            <a:r>
              <a:rPr kumimoji="1" lang="ja-JP" altLang="en-US" dirty="0"/>
              <a:t>でも、折り合いをつけながら継続できるのは、「地域」をベースとしているからです</a:t>
            </a:r>
            <a:r>
              <a:rPr kumimoji="1" lang="ja-JP" altLang="en-US" dirty="0" smtClean="0"/>
              <a:t>。</a:t>
            </a:r>
            <a:endParaRPr kumimoji="1" lang="en-US" altLang="ja-JP" dirty="0" smtClean="0"/>
          </a:p>
          <a:p>
            <a:r>
              <a:rPr kumimoji="1" lang="ja-JP" altLang="en-US" dirty="0" smtClean="0"/>
              <a:t>時代</a:t>
            </a:r>
            <a:r>
              <a:rPr kumimoji="1" lang="ja-JP" altLang="en-US" dirty="0"/>
              <a:t>に応じて変遷するボランティアグループなどとも連携しながら、ゆるぎない地域の土台になれるのです。</a:t>
            </a:r>
            <a:endParaRPr kumimoji="1" lang="en-US" altLang="ja-JP" dirty="0"/>
          </a:p>
          <a:p>
            <a:r>
              <a:rPr kumimoji="1" lang="ja-JP" altLang="en-US" dirty="0"/>
              <a:t>５年後も</a:t>
            </a:r>
            <a:r>
              <a:rPr kumimoji="1" lang="en-US" altLang="ja-JP" dirty="0"/>
              <a:t>10</a:t>
            </a:r>
            <a:r>
              <a:rPr kumimoji="1" lang="ja-JP" altLang="en-US" dirty="0"/>
              <a:t>年後もきっとある、と言えることは大きな強みです</a:t>
            </a:r>
            <a:r>
              <a:rPr kumimoji="1" lang="ja-JP" altLang="en-US" dirty="0" smtClean="0"/>
              <a:t>。</a:t>
            </a:r>
            <a:endParaRPr kumimoji="1" lang="en-US" altLang="ja-JP" dirty="0" smtClean="0"/>
          </a:p>
          <a:p>
            <a:r>
              <a:rPr kumimoji="1" lang="ja-JP" altLang="en-US" dirty="0" smtClean="0"/>
              <a:t>目の前の計画だけでなく、５年後、</a:t>
            </a:r>
            <a:r>
              <a:rPr kumimoji="1" lang="en-US" altLang="ja-JP" dirty="0" smtClean="0"/>
              <a:t>10</a:t>
            </a:r>
            <a:r>
              <a:rPr kumimoji="1" lang="ja-JP" altLang="en-US" dirty="0" smtClean="0"/>
              <a:t>年後といった未来に向けて毎年の計画を積み重ねていきます。</a:t>
            </a:r>
            <a:endParaRPr kumimoji="1" lang="en-US" altLang="ja-JP" dirty="0"/>
          </a:p>
          <a:p>
            <a:endParaRPr kumimoji="1" lang="en-US" altLang="ja-JP" dirty="0"/>
          </a:p>
        </p:txBody>
      </p:sp>
      <p:sp>
        <p:nvSpPr>
          <p:cNvPr id="4" name="スライド番号プレースホルダー 3"/>
          <p:cNvSpPr>
            <a:spLocks noGrp="1"/>
          </p:cNvSpPr>
          <p:nvPr>
            <p:ph type="sldNum" sz="quarter" idx="10"/>
          </p:nvPr>
        </p:nvSpPr>
        <p:spPr/>
        <p:txBody>
          <a:bodyPr/>
          <a:lstStyle/>
          <a:p>
            <a:fld id="{CC4E4B03-C5BB-4555-896A-0F65E31D7373}" type="slidenum">
              <a:rPr kumimoji="1" lang="ja-JP" altLang="en-US" smtClean="0"/>
              <a:t>17</a:t>
            </a:fld>
            <a:endParaRPr kumimoji="1" lang="ja-JP" altLang="en-US"/>
          </a:p>
        </p:txBody>
      </p:sp>
    </p:spTree>
    <p:extLst>
      <p:ext uri="{BB962C8B-B14F-4D97-AF65-F5344CB8AC3E}">
        <p14:creationId xmlns:p14="http://schemas.microsoft.com/office/powerpoint/2010/main" val="33039120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aseline="0" dirty="0" smtClean="0"/>
              <a:t>地区社協</a:t>
            </a:r>
            <a:r>
              <a:rPr kumimoji="1" lang="ja-JP" altLang="en-US" baseline="0" dirty="0"/>
              <a:t>は住民の代表が集まるネットワーク組織であり公共性が高いため、会員の「会費」以外にも住民の方々の寄付による「共同募金」、区社協や地区連合からの「助成金」や「補助金」など、ほかの団体にはない多くの財源を使って事業を展開しています。地区社協の持つ資金力は、活動を後押しする大事なものです。</a:t>
            </a:r>
            <a:endParaRPr kumimoji="1" lang="en-US" altLang="ja-JP" baseline="0" dirty="0"/>
          </a:p>
          <a:p>
            <a:endParaRPr kumimoji="1" lang="en-US" altLang="ja-JP" baseline="0" dirty="0"/>
          </a:p>
          <a:p>
            <a:r>
              <a:rPr kumimoji="1" lang="ja-JP" altLang="en-US" baseline="0" dirty="0"/>
              <a:t>地域で集められた資金は、地域住民みんなの信頼や期待の気持ちです。地区社協は、そうした想いに応える活動を行うことで地域へ還元することが大切です。</a:t>
            </a:r>
            <a:endParaRPr kumimoji="1" lang="en-US" altLang="ja-JP" baseline="0" dirty="0"/>
          </a:p>
          <a:p>
            <a:r>
              <a:rPr kumimoji="1" lang="ja-JP" altLang="en-US" baseline="0" dirty="0"/>
              <a:t>そして、透明性を高めるために、役員会や総会の場で説明、協議、決定をしていくことが必要となります。</a:t>
            </a:r>
            <a:endParaRPr kumimoji="1" lang="en-US" altLang="ja-JP" baseline="0" dirty="0"/>
          </a:p>
          <a:p>
            <a:endParaRPr kumimoji="1" lang="en-US" altLang="ja-JP" baseline="0" dirty="0"/>
          </a:p>
          <a:p>
            <a:r>
              <a:rPr kumimoji="1" lang="ja-JP" altLang="en-US" dirty="0" smtClean="0"/>
              <a:t>地区社協の財源を見ると、収入は赤い羽根共同募金や賛助会費、寄付金を財源にした助成金など、そのほとんどが地域から善意の気持ちで寄せられたお金であることがわかります。</a:t>
            </a:r>
            <a:endParaRPr kumimoji="1" lang="en-US" altLang="ja-JP" dirty="0" smtClean="0"/>
          </a:p>
          <a:p>
            <a:r>
              <a:rPr kumimoji="1" lang="ja-JP" altLang="en-US" dirty="0" smtClean="0"/>
              <a:t>これは、住みやすい、安心・安全な豊かなまちにしてほしいという地域住民の期待が詰まったお金である、ということができます。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CC4E4B03-C5BB-4555-896A-0F65E31D7373}" type="slidenum">
              <a:rPr lang="ja-JP" altLang="en-US" smtClean="0">
                <a:solidFill>
                  <a:prstClr val="black"/>
                </a:solidFill>
              </a:rPr>
              <a:pPr/>
              <a:t>18</a:t>
            </a:fld>
            <a:endParaRPr lang="ja-JP" altLang="en-US">
              <a:solidFill>
                <a:prstClr val="black"/>
              </a:solidFill>
            </a:endParaRPr>
          </a:p>
        </p:txBody>
      </p:sp>
    </p:spTree>
    <p:extLst>
      <p:ext uri="{BB962C8B-B14F-4D97-AF65-F5344CB8AC3E}">
        <p14:creationId xmlns:p14="http://schemas.microsoft.com/office/powerpoint/2010/main" val="1259583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地区社協財源の多くを占め、社協活動を応援する仕組みである共同募金についてご説明します。</a:t>
            </a:r>
            <a:endParaRPr kumimoji="1" lang="en-US" altLang="ja-JP" dirty="0" smtClean="0"/>
          </a:p>
          <a:p>
            <a:r>
              <a:rPr kumimoji="1" lang="ja-JP" altLang="en-US" dirty="0" smtClean="0"/>
              <a:t>赤い羽根共同募金は、社会福祉法に定められた、人々の善意の気持ちを「募金」という形で福祉のために活かす活動です。</a:t>
            </a:r>
            <a:endParaRPr kumimoji="1" lang="en-US" altLang="ja-JP" dirty="0" smtClean="0"/>
          </a:p>
          <a:p>
            <a:r>
              <a:rPr kumimoji="1" lang="en-US" altLang="ja-JP" dirty="0" smtClean="0"/>
              <a:t>1947</a:t>
            </a:r>
            <a:r>
              <a:rPr kumimoji="1" lang="ja-JP" altLang="en-US" dirty="0" smtClean="0"/>
              <a:t>年（昭和</a:t>
            </a:r>
            <a:r>
              <a:rPr kumimoji="1" lang="en-US" altLang="ja-JP" dirty="0" smtClean="0"/>
              <a:t>22</a:t>
            </a:r>
            <a:r>
              <a:rPr kumimoji="1" lang="ja-JP" altLang="en-US" dirty="0" smtClean="0"/>
              <a:t>年）に、戦後復興の一助として戦争の打撃をうけた福祉施設を中心に資金支援をする市民主体の取組として始まりました。</a:t>
            </a:r>
            <a:endParaRPr kumimoji="1" lang="en-US" altLang="ja-JP" dirty="0" smtClean="0"/>
          </a:p>
          <a:p>
            <a:r>
              <a:rPr kumimoji="1" lang="ja-JP" altLang="en-US" dirty="0" smtClean="0"/>
              <a:t>その後、社会が大きく変化する中で、様々な地域福祉の課題解決に取り組む民間団体を支援する仕組みとして今も続いています。</a:t>
            </a:r>
            <a:endParaRPr kumimoji="1" lang="en-US" altLang="ja-JP" dirty="0" smtClean="0"/>
          </a:p>
          <a:p>
            <a:r>
              <a:rPr kumimoji="1" lang="ja-JP" altLang="en-US" dirty="0" smtClean="0"/>
              <a:t>この集められた募金を使って福祉活動を実践する社協と共同募金は、一体的で切り離すことのできない関係といえます。</a:t>
            </a:r>
            <a:endParaRPr kumimoji="1" lang="en-US" altLang="ja-JP" dirty="0" smtClean="0"/>
          </a:p>
          <a:p>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CC4E4B03-C5BB-4555-896A-0F65E31D7373}" type="slidenum">
              <a:rPr kumimoji="1" lang="ja-JP" altLang="en-US" smtClean="0"/>
              <a:t>19</a:t>
            </a:fld>
            <a:endParaRPr kumimoji="1" lang="ja-JP" altLang="en-US"/>
          </a:p>
        </p:txBody>
      </p:sp>
    </p:spTree>
    <p:extLst>
      <p:ext uri="{BB962C8B-B14F-4D97-AF65-F5344CB8AC3E}">
        <p14:creationId xmlns:p14="http://schemas.microsoft.com/office/powerpoint/2010/main" val="35147855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a:t>
            </a:r>
            <a:r>
              <a:rPr kumimoji="1" lang="ja-JP" altLang="en-US" dirty="0" smtClean="0"/>
              <a:t>右上のページ</a:t>
            </a:r>
            <a:r>
              <a:rPr kumimoji="1" lang="ja-JP" altLang="en-US" dirty="0"/>
              <a:t>はてびきのページ数です。</a:t>
            </a:r>
            <a:endParaRPr kumimoji="1" lang="en-US" altLang="ja-JP" dirty="0"/>
          </a:p>
          <a:p>
            <a:r>
              <a:rPr kumimoji="1" lang="ja-JP" altLang="en-US" dirty="0"/>
              <a:t>住民の生活にもっとも身近な社協として、住民自らが「自分たちの地域は自分たちでよくしていこう」という気持ちで組織された任意の団体です。</a:t>
            </a:r>
            <a:endParaRPr kumimoji="1" lang="en-US" altLang="ja-JP" dirty="0"/>
          </a:p>
          <a:p>
            <a:endParaRPr kumimoji="1" lang="en-US" altLang="ja-JP" dirty="0"/>
          </a:p>
          <a:p>
            <a:endParaRPr kumimoji="1" lang="en-US" altLang="ja-JP" dirty="0"/>
          </a:p>
          <a:p>
            <a:r>
              <a:rPr kumimoji="1" lang="ja-JP" altLang="en-US" dirty="0" smtClean="0"/>
              <a:t>・横浜で地区社協が誕生したのは昭和</a:t>
            </a:r>
            <a:r>
              <a:rPr kumimoji="1" lang="en-US" altLang="ja-JP" dirty="0" smtClean="0"/>
              <a:t>27</a:t>
            </a:r>
            <a:r>
              <a:rPr kumimoji="1" lang="ja-JP" altLang="en-US" dirty="0" smtClean="0"/>
              <a:t>年</a:t>
            </a:r>
            <a:endParaRPr kumimoji="1" lang="en-US" altLang="ja-JP" dirty="0" smtClean="0"/>
          </a:p>
          <a:p>
            <a:r>
              <a:rPr kumimoji="1" lang="ja-JP" altLang="en-US" dirty="0" smtClean="0"/>
              <a:t>　　→当時すでにあった地区民児協を母体として作られました。</a:t>
            </a:r>
            <a:endParaRPr kumimoji="1" lang="en-US" altLang="ja-JP" dirty="0" smtClean="0"/>
          </a:p>
          <a:p>
            <a:endParaRPr kumimoji="1" lang="en-US" altLang="ja-JP" dirty="0" smtClean="0"/>
          </a:p>
          <a:p>
            <a:r>
              <a:rPr kumimoji="1" lang="ja-JP" altLang="en-US" dirty="0" smtClean="0"/>
              <a:t>・「その地域に住む人たちのために　あらゆる社会問題を取り上げて住民の生活環境を精神的にも物理的にも健康的に、文化的に豊かになるものにしようという大目的をもって出発した」と記されています。</a:t>
            </a:r>
            <a:endParaRPr kumimoji="1" lang="en-US" altLang="ja-JP" dirty="0" smtClean="0"/>
          </a:p>
          <a:p>
            <a:endParaRPr kumimoji="1" lang="en-US" altLang="ja-JP" dirty="0" smtClean="0"/>
          </a:p>
          <a:p>
            <a:r>
              <a:rPr kumimoji="1" lang="ja-JP" altLang="en-US" dirty="0" smtClean="0"/>
              <a:t>・現在　ほぼすべての地域にあり、市内には現在</a:t>
            </a:r>
            <a:r>
              <a:rPr kumimoji="1" lang="en-US" altLang="ja-JP" dirty="0" smtClean="0"/>
              <a:t>256</a:t>
            </a:r>
            <a:r>
              <a:rPr kumimoji="1" lang="ja-JP" altLang="en-US" dirty="0" smtClean="0"/>
              <a:t>の地区社協があります。</a:t>
            </a:r>
            <a:endParaRPr kumimoji="1" lang="en-US" altLang="ja-JP" dirty="0" smtClean="0"/>
          </a:p>
          <a:p>
            <a:endParaRPr kumimoji="1" lang="en-US" altLang="ja-JP" dirty="0" smtClean="0"/>
          </a:p>
          <a:p>
            <a:r>
              <a:rPr kumimoji="1" lang="ja-JP" altLang="en-US" dirty="0" smtClean="0"/>
              <a:t>・横浜市のようにほぼすべての地域にあることは、全国的に珍しいことです。あることは当たり前ではありません。ちなみに東京では、現在地区社協を作っている所のようです。</a:t>
            </a:r>
            <a:endParaRPr kumimoji="1" lang="en-US" altLang="ja-JP" dirty="0" smtClean="0"/>
          </a:p>
          <a:p>
            <a:endParaRPr kumimoji="1" lang="en-US" altLang="ja-JP" dirty="0"/>
          </a:p>
        </p:txBody>
      </p:sp>
      <p:sp>
        <p:nvSpPr>
          <p:cNvPr id="4" name="スライド番号プレースホルダー 3"/>
          <p:cNvSpPr>
            <a:spLocks noGrp="1"/>
          </p:cNvSpPr>
          <p:nvPr>
            <p:ph type="sldNum" sz="quarter" idx="10"/>
          </p:nvPr>
        </p:nvSpPr>
        <p:spPr/>
        <p:txBody>
          <a:bodyPr/>
          <a:lstStyle/>
          <a:p>
            <a:fld id="{CC4E4B03-C5BB-4555-896A-0F65E31D7373}" type="slidenum">
              <a:rPr kumimoji="1" lang="ja-JP" altLang="en-US" smtClean="0"/>
              <a:t>2</a:t>
            </a:fld>
            <a:endParaRPr kumimoji="1" lang="ja-JP" altLang="en-US"/>
          </a:p>
        </p:txBody>
      </p:sp>
    </p:spTree>
    <p:extLst>
      <p:ext uri="{BB962C8B-B14F-4D97-AF65-F5344CB8AC3E}">
        <p14:creationId xmlns:p14="http://schemas.microsoft.com/office/powerpoint/2010/main" val="25920621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CC4E4B03-C5BB-4555-896A-0F65E31D7373}" type="slidenum">
              <a:rPr kumimoji="1" lang="ja-JP" altLang="en-US" smtClean="0"/>
              <a:t>20</a:t>
            </a:fld>
            <a:endParaRPr kumimoji="1" lang="ja-JP" altLang="en-US"/>
          </a:p>
        </p:txBody>
      </p:sp>
    </p:spTree>
    <p:extLst>
      <p:ext uri="{BB962C8B-B14F-4D97-AF65-F5344CB8AC3E}">
        <p14:creationId xmlns:p14="http://schemas.microsoft.com/office/powerpoint/2010/main" val="17233096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latin typeface="Meiryo UI" panose="020B0604030504040204" pitchFamily="50" charset="-128"/>
                <a:ea typeface="Meiryo UI" panose="020B0604030504040204" pitchFamily="50" charset="-128"/>
                <a:cs typeface="Meiryo UI" panose="020B0604030504040204" pitchFamily="50" charset="-128"/>
              </a:rPr>
              <a:t>　地区社協は、設立当初も現在も、その時代・その地域における一人ひとりの困りごとに向き合い、地域における生活課題に寄り添った取組を進めてきました。</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latin typeface="Meiryo UI" panose="020B0604030504040204" pitchFamily="50" charset="-128"/>
                <a:ea typeface="Meiryo UI" panose="020B0604030504040204" pitchFamily="50" charset="-128"/>
                <a:cs typeface="Meiryo UI" panose="020B0604030504040204" pitchFamily="50" charset="-128"/>
              </a:rPr>
              <a:t>　参考として、３４ページから、地区社協黎明期である昭和２８年度に発行された、地区社協活動事例集を付録として付けました。当時の様子が活き活きと目に浮かぶ歴史史料として、</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latin typeface="Meiryo UI" panose="020B0604030504040204" pitchFamily="50" charset="-128"/>
                <a:ea typeface="Meiryo UI" panose="020B0604030504040204" pitchFamily="50" charset="-128"/>
                <a:cs typeface="Meiryo UI" panose="020B0604030504040204" pitchFamily="50" charset="-128"/>
              </a:rPr>
              <a:t>　ぜひお読みいただければと思います。地域の先人たちの想いや活動を、この機会にぜひ感じていただければと思います。</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latin typeface="Meiryo UI" panose="020B0604030504040204" pitchFamily="50" charset="-128"/>
                <a:ea typeface="Meiryo UI" panose="020B0604030504040204" pitchFamily="50" charset="-128"/>
                <a:cs typeface="Meiryo UI" panose="020B0604030504040204" pitchFamily="50" charset="-128"/>
              </a:rPr>
              <a:t>　行う事業や組織の形が変わっても、</a:t>
            </a:r>
            <a:r>
              <a:rPr lang="ja-JP" altLang="en-US" b="1" dirty="0">
                <a:latin typeface="Meiryo UI" panose="020B0604030504040204" pitchFamily="50" charset="-128"/>
                <a:ea typeface="Meiryo UI" panose="020B0604030504040204" pitchFamily="50" charset="-128"/>
                <a:cs typeface="Meiryo UI" panose="020B0604030504040204" pitchFamily="50" charset="-128"/>
              </a:rPr>
              <a:t>誰もが安心して自分らしく暮らせる地域社会をみんなでつくりだすという</a:t>
            </a:r>
            <a:r>
              <a:rPr lang="ja-JP" altLang="en-US" dirty="0">
                <a:latin typeface="Meiryo UI" panose="020B0604030504040204" pitchFamily="50" charset="-128"/>
                <a:ea typeface="Meiryo UI" panose="020B0604030504040204" pitchFamily="50" charset="-128"/>
                <a:cs typeface="Meiryo UI" panose="020B0604030504040204" pitchFamily="50" charset="-128"/>
              </a:rPr>
              <a:t>理念は変わりません。</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latin typeface="Meiryo UI" panose="020B0604030504040204" pitchFamily="50" charset="-128"/>
                <a:ea typeface="Meiryo UI" panose="020B0604030504040204" pitchFamily="50" charset="-128"/>
                <a:cs typeface="Meiryo UI" panose="020B0604030504040204" pitchFamily="50" charset="-128"/>
              </a:rPr>
              <a:t>　時代の変化の中で「地区社協として今できること」を一緒に考えていきましょう。区社協、地域ケアプラザなど</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、職員</a:t>
            </a:r>
            <a:r>
              <a:rPr lang="ja-JP" altLang="en-US" dirty="0">
                <a:latin typeface="Meiryo UI" panose="020B0604030504040204" pitchFamily="50" charset="-128"/>
                <a:ea typeface="Meiryo UI" panose="020B0604030504040204" pitchFamily="50" charset="-128"/>
                <a:cs typeface="Meiryo UI" panose="020B0604030504040204" pitchFamily="50" charset="-128"/>
              </a:rPr>
              <a:t>がとことんいっしょに伴走いたします！</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endParaRPr lang="ja-JP" altLang="en-US"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CC4E4B03-C5BB-4555-896A-0F65E31D7373}" type="slidenum">
              <a:rPr kumimoji="1" lang="ja-JP" altLang="en-US" smtClean="0"/>
              <a:t>21</a:t>
            </a:fld>
            <a:endParaRPr kumimoji="1" lang="ja-JP" altLang="en-US"/>
          </a:p>
        </p:txBody>
      </p:sp>
    </p:spTree>
    <p:extLst>
      <p:ext uri="{BB962C8B-B14F-4D97-AF65-F5344CB8AC3E}">
        <p14:creationId xmlns:p14="http://schemas.microsoft.com/office/powerpoint/2010/main" val="17450706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C4E4B03-C5BB-4555-896A-0F65E31D7373}" type="slidenum">
              <a:rPr lang="ja-JP" altLang="en-US" smtClean="0">
                <a:solidFill>
                  <a:prstClr val="black"/>
                </a:solidFill>
              </a:rPr>
              <a:pPr/>
              <a:t>22</a:t>
            </a:fld>
            <a:endParaRPr lang="ja-JP" altLang="en-US">
              <a:solidFill>
                <a:prstClr val="black"/>
              </a:solidFill>
            </a:endParaRPr>
          </a:p>
        </p:txBody>
      </p:sp>
    </p:spTree>
    <p:extLst>
      <p:ext uri="{BB962C8B-B14F-4D97-AF65-F5344CB8AC3E}">
        <p14:creationId xmlns:p14="http://schemas.microsoft.com/office/powerpoint/2010/main" val="11506149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a:t>
            </a:r>
            <a:r>
              <a:rPr kumimoji="1" lang="ja-JP" altLang="en-US" dirty="0"/>
              <a:t>地区社協は「自主性」と「公共性」の２つを大きな特徴としています。</a:t>
            </a:r>
            <a:endParaRPr kumimoji="1" lang="en-US" altLang="ja-JP" dirty="0"/>
          </a:p>
          <a:p>
            <a:endParaRPr kumimoji="1" lang="en-US" altLang="ja-JP" dirty="0"/>
          </a:p>
          <a:p>
            <a:r>
              <a:rPr kumimoji="1" lang="ja-JP" altLang="en-US" dirty="0"/>
              <a:t>自主性とは・・・任意団体＝民間組織として困りごとを発見し解決に向けた活動を、自由な発想と仕組みで</a:t>
            </a:r>
            <a:r>
              <a:rPr kumimoji="1" lang="ja-JP" altLang="en-US" dirty="0" smtClean="0"/>
              <a:t>取り組める</a:t>
            </a:r>
            <a:endParaRPr kumimoji="1" lang="en-US" altLang="ja-JP" dirty="0" smtClean="0"/>
          </a:p>
          <a:p>
            <a:endParaRPr kumimoji="1" lang="en-US" altLang="ja-JP" dirty="0"/>
          </a:p>
          <a:p>
            <a:r>
              <a:rPr kumimoji="1" lang="ja-JP" altLang="en-US" dirty="0"/>
              <a:t>公共性とは・・・共同募金をはじめとする福祉のためのお金を有効に、自分たちの地域で活用できる組織</a:t>
            </a:r>
            <a:endParaRPr kumimoji="1" lang="en-US" altLang="ja-JP" dirty="0"/>
          </a:p>
          <a:p>
            <a:endParaRPr kumimoji="1" lang="en-US" altLang="ja-JP" dirty="0"/>
          </a:p>
          <a:p>
            <a:pPr defTabSz="913120">
              <a:defRPr/>
            </a:pPr>
            <a:r>
              <a:rPr kumimoji="1" lang="ja-JP" altLang="en-US" dirty="0" smtClean="0"/>
              <a:t>地区社協</a:t>
            </a:r>
            <a:r>
              <a:rPr kumimoji="1" lang="ja-JP" altLang="en-US" dirty="0"/>
              <a:t>は任意の団体</a:t>
            </a:r>
            <a:r>
              <a:rPr kumimoji="1" lang="ja-JP" altLang="en-US" dirty="0" smtClean="0"/>
              <a:t>ですが</a:t>
            </a:r>
            <a:r>
              <a:rPr kumimoji="1" lang="ja-JP" altLang="en-US" dirty="0"/>
              <a:t>、自主性と公共性を両方持ち合わせていることが、他にない特性です</a:t>
            </a:r>
            <a:r>
              <a:rPr kumimoji="1" lang="ja-JP" altLang="en-US" dirty="0" smtClean="0"/>
              <a:t>。</a:t>
            </a:r>
            <a:endParaRPr kumimoji="1" lang="ja-JP" altLang="en-US" dirty="0"/>
          </a:p>
        </p:txBody>
      </p:sp>
      <p:sp>
        <p:nvSpPr>
          <p:cNvPr id="4" name="スライド番号プレースホルダー 3"/>
          <p:cNvSpPr>
            <a:spLocks noGrp="1"/>
          </p:cNvSpPr>
          <p:nvPr>
            <p:ph type="sldNum" sz="quarter" idx="10"/>
          </p:nvPr>
        </p:nvSpPr>
        <p:spPr/>
        <p:txBody>
          <a:bodyPr/>
          <a:lstStyle/>
          <a:p>
            <a:fld id="{CC4E4B03-C5BB-4555-896A-0F65E31D7373}" type="slidenum">
              <a:rPr kumimoji="1" lang="ja-JP" altLang="en-US" smtClean="0"/>
              <a:t>3</a:t>
            </a:fld>
            <a:endParaRPr kumimoji="1" lang="ja-JP" altLang="en-US"/>
          </a:p>
        </p:txBody>
      </p:sp>
    </p:spTree>
    <p:extLst>
      <p:ext uri="{BB962C8B-B14F-4D97-AF65-F5344CB8AC3E}">
        <p14:creationId xmlns:p14="http://schemas.microsoft.com/office/powerpoint/2010/main" val="5178361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a:t>
            </a:r>
            <a:r>
              <a:rPr kumimoji="1" lang="ja-JP" altLang="en-US" dirty="0"/>
              <a:t>地区社協は様々な福祉にかかわる団体・施設が会員となりネットワーク組織として活動しています。</a:t>
            </a:r>
            <a:endParaRPr kumimoji="1" lang="en-US" altLang="ja-JP" dirty="0"/>
          </a:p>
          <a:p>
            <a:r>
              <a:rPr kumimoji="1" lang="ja-JP" altLang="en-US" dirty="0" smtClean="0"/>
              <a:t>　　例えば、自治会</a:t>
            </a:r>
            <a:r>
              <a:rPr kumimoji="1" lang="ja-JP" altLang="en-US" dirty="0"/>
              <a:t>、民生委員はじめ当事者団体、福祉保健団体、福祉施設</a:t>
            </a:r>
            <a:r>
              <a:rPr kumimoji="1" lang="ja-JP" altLang="en-US" dirty="0" smtClean="0"/>
              <a:t>などです。</a:t>
            </a:r>
            <a:endParaRPr kumimoji="1" lang="en-US" altLang="ja-JP" dirty="0" smtClean="0"/>
          </a:p>
          <a:p>
            <a:endParaRPr kumimoji="1" lang="en-US" altLang="ja-JP" dirty="0"/>
          </a:p>
          <a:p>
            <a:r>
              <a:rPr kumimoji="1" lang="ja-JP" altLang="en-US" dirty="0"/>
              <a:t>→よく</a:t>
            </a:r>
            <a:r>
              <a:rPr kumimoji="1" lang="en-US" altLang="ja-JP" dirty="0"/>
              <a:t>1</a:t>
            </a:r>
            <a:r>
              <a:rPr kumimoji="1" lang="ja-JP" altLang="en-US" dirty="0"/>
              <a:t>団体として取り扱われることもありますが、組織がネットワークそのものであり、他団体とは異なる形態のものになっています。</a:t>
            </a:r>
            <a:endParaRPr kumimoji="1" lang="en-US" altLang="ja-JP" dirty="0"/>
          </a:p>
          <a:p>
            <a:endParaRPr kumimoji="1" lang="en-US" altLang="ja-JP" dirty="0"/>
          </a:p>
          <a:p>
            <a:r>
              <a:rPr kumimoji="1" lang="ja-JP" altLang="en-US" dirty="0"/>
              <a:t>・色々な立場の人が関わっていることが、公共性の根拠にもなっていて、これから説明する解決力をもつことにつながっていきます。</a:t>
            </a:r>
            <a:endParaRPr kumimoji="1" lang="en-US" altLang="ja-JP" dirty="0"/>
          </a:p>
          <a:p>
            <a:endParaRPr kumimoji="1" lang="en-US" altLang="ja-JP" dirty="0"/>
          </a:p>
        </p:txBody>
      </p:sp>
      <p:sp>
        <p:nvSpPr>
          <p:cNvPr id="4" name="スライド番号プレースホルダー 3"/>
          <p:cNvSpPr>
            <a:spLocks noGrp="1"/>
          </p:cNvSpPr>
          <p:nvPr>
            <p:ph type="sldNum" sz="quarter" idx="10"/>
          </p:nvPr>
        </p:nvSpPr>
        <p:spPr/>
        <p:txBody>
          <a:bodyPr/>
          <a:lstStyle/>
          <a:p>
            <a:fld id="{CC4E4B03-C5BB-4555-896A-0F65E31D7373}" type="slidenum">
              <a:rPr kumimoji="1" lang="ja-JP" altLang="en-US" smtClean="0"/>
              <a:t>4</a:t>
            </a:fld>
            <a:endParaRPr kumimoji="1" lang="ja-JP" altLang="en-US"/>
          </a:p>
        </p:txBody>
      </p:sp>
    </p:spTree>
    <p:extLst>
      <p:ext uri="{BB962C8B-B14F-4D97-AF65-F5344CB8AC3E}">
        <p14:creationId xmlns:p14="http://schemas.microsoft.com/office/powerpoint/2010/main" val="29677108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a:t>
            </a:r>
            <a:r>
              <a:rPr kumimoji="1" lang="ja-JP" altLang="en-US" dirty="0"/>
              <a:t>生活課題が多様化し制度だけでは解決できない問題＝住民同士の助け合いである地域福祉活動に期待が</a:t>
            </a:r>
            <a:r>
              <a:rPr kumimoji="1" lang="ja-JP" altLang="en-US" dirty="0" smtClean="0"/>
              <a:t>寄せられていますが、</a:t>
            </a:r>
            <a:endParaRPr kumimoji="1" lang="en-US" altLang="ja-JP" dirty="0"/>
          </a:p>
          <a:p>
            <a:r>
              <a:rPr kumimoji="1" lang="ja-JP" altLang="en-US" dirty="0"/>
              <a:t>以前から地域福祉の理念である「誰もが安心して自分らしく暮らせる地域をみんなでつくりだす」ことに変わりはありません。</a:t>
            </a:r>
            <a:endParaRPr kumimoji="1" lang="en-US" altLang="ja-JP" dirty="0"/>
          </a:p>
          <a:p>
            <a:endParaRPr kumimoji="1" lang="en-US" altLang="ja-JP" dirty="0"/>
          </a:p>
          <a:p>
            <a:r>
              <a:rPr kumimoji="1" lang="ja-JP" altLang="en-US" dirty="0"/>
              <a:t>・「誰もが安心して暮らせる地域」と</a:t>
            </a:r>
            <a:r>
              <a:rPr kumimoji="1" lang="ja-JP" altLang="en-US" dirty="0" smtClean="0"/>
              <a:t>は読み替えれば、地区社協</a:t>
            </a:r>
            <a:r>
              <a:rPr kumimoji="1" lang="ja-JP" altLang="en-US" dirty="0"/>
              <a:t>が目指す「一人ひとりの困りごとをみんなで受け止め解決を目指す地域」ともいえます。</a:t>
            </a:r>
            <a:endParaRPr kumimoji="1" lang="en-US" altLang="ja-JP" dirty="0"/>
          </a:p>
          <a:p>
            <a:endParaRPr kumimoji="1" lang="en-US" altLang="ja-JP" dirty="0"/>
          </a:p>
          <a:p>
            <a:r>
              <a:rPr kumimoji="1" lang="ja-JP" altLang="en-US" dirty="0"/>
              <a:t>・その目的を達成するために、「ネットワーク組織という特徴を生かして、困りごとを見つけ話し合い」、さらに「活動を通して解決していく」ことを横浜の地区社協が目指すかたちと</a:t>
            </a:r>
            <a:r>
              <a:rPr kumimoji="1" lang="ja-JP" altLang="en-US" dirty="0" smtClean="0"/>
              <a:t>することで一人ひとりの困りごとを解決できる地域づくりにつながるのではないでしょうか。</a:t>
            </a:r>
            <a:endParaRPr kumimoji="1" lang="en-US" altLang="ja-JP" dirty="0" smtClean="0"/>
          </a:p>
          <a:p>
            <a:endParaRPr kumimoji="1" lang="en-US" altLang="ja-JP" dirty="0"/>
          </a:p>
          <a:p>
            <a:r>
              <a:rPr kumimoji="1" lang="ja-JP" altLang="en-US" dirty="0" smtClean="0"/>
              <a:t>・それでは、その</a:t>
            </a:r>
            <a:r>
              <a:rPr kumimoji="1" lang="ja-JP" altLang="en-US" dirty="0"/>
              <a:t>かたちとは具体的にどのようなものかを次の章からひもときます。</a:t>
            </a:r>
            <a:endParaRPr kumimoji="1" lang="en-US" altLang="ja-JP" dirty="0"/>
          </a:p>
          <a:p>
            <a:endParaRPr kumimoji="1" lang="en-US" altLang="ja-JP" dirty="0"/>
          </a:p>
        </p:txBody>
      </p:sp>
      <p:sp>
        <p:nvSpPr>
          <p:cNvPr id="4" name="スライド番号プレースホルダー 3"/>
          <p:cNvSpPr>
            <a:spLocks noGrp="1"/>
          </p:cNvSpPr>
          <p:nvPr>
            <p:ph type="sldNum" sz="quarter" idx="10"/>
          </p:nvPr>
        </p:nvSpPr>
        <p:spPr/>
        <p:txBody>
          <a:bodyPr/>
          <a:lstStyle/>
          <a:p>
            <a:fld id="{CC4E4B03-C5BB-4555-896A-0F65E31D7373}" type="slidenum">
              <a:rPr kumimoji="1" lang="ja-JP" altLang="en-US" smtClean="0"/>
              <a:t>5</a:t>
            </a:fld>
            <a:endParaRPr kumimoji="1" lang="ja-JP" altLang="en-US"/>
          </a:p>
        </p:txBody>
      </p:sp>
    </p:spTree>
    <p:extLst>
      <p:ext uri="{BB962C8B-B14F-4D97-AF65-F5344CB8AC3E}">
        <p14:creationId xmlns:p14="http://schemas.microsoft.com/office/powerpoint/2010/main" val="12596742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smtClean="0"/>
              <a:t>・</a:t>
            </a:r>
            <a:r>
              <a:rPr lang="ja-JP" altLang="ja-JP" dirty="0" smtClean="0"/>
              <a:t>地区社協</a:t>
            </a:r>
            <a:r>
              <a:rPr lang="ja-JP" altLang="ja-JP" dirty="0"/>
              <a:t>が誕生した昭和</a:t>
            </a:r>
            <a:r>
              <a:rPr lang="en-US" altLang="ja-JP" dirty="0"/>
              <a:t>27</a:t>
            </a:r>
            <a:r>
              <a:rPr lang="ja-JP" altLang="ja-JP" dirty="0"/>
              <a:t>年は戦後復興期の只中でした。昭和</a:t>
            </a:r>
            <a:r>
              <a:rPr lang="en-US" altLang="ja-JP" dirty="0"/>
              <a:t>28</a:t>
            </a:r>
            <a:r>
              <a:rPr lang="ja-JP" altLang="ja-JP" dirty="0"/>
              <a:t>年に発行された「地区社協活動事例」では、「蚊と蠅をなくす運動と優良ゴミ清掃夫の表彰」「母子家庭を幸せにする運動」「戦犯者留守家族慰問」といった</a:t>
            </a:r>
            <a:r>
              <a:rPr lang="en-US" altLang="ja-JP" dirty="0"/>
              <a:t>27</a:t>
            </a:r>
            <a:r>
              <a:rPr lang="ja-JP" altLang="ja-JP" dirty="0"/>
              <a:t>の具体的な取組を提案しています</a:t>
            </a:r>
            <a:r>
              <a:rPr lang="ja-JP" altLang="ja-JP" dirty="0" smtClean="0"/>
              <a:t>。</a:t>
            </a:r>
            <a:endParaRPr lang="en-US" altLang="ja-JP" dirty="0" smtClean="0"/>
          </a:p>
          <a:p>
            <a:endParaRPr lang="ja-JP" altLang="ja-JP" dirty="0"/>
          </a:p>
          <a:p>
            <a:r>
              <a:rPr lang="ja-JP" altLang="en-US" dirty="0" smtClean="0"/>
              <a:t>・</a:t>
            </a:r>
            <a:r>
              <a:rPr lang="ja-JP" altLang="ja-JP" dirty="0" smtClean="0"/>
              <a:t>この</a:t>
            </a:r>
            <a:r>
              <a:rPr lang="ja-JP" altLang="ja-JP" dirty="0"/>
              <a:t>時期の人々の困りごとは、不衛生や貧困、戦争によって働き手を失った世帯など、多くの人に共通するものや目に見えやすいものだったことがうかがい知れます。また、家族や地域社会のつながりが強く、ある程度は互いのプライバシーに立ち入りつつ困っている人に気付き、支えあっていたと思われます。</a:t>
            </a:r>
          </a:p>
          <a:p>
            <a:r>
              <a:rPr lang="en-US" altLang="ja-JP" dirty="0"/>
              <a:t> </a:t>
            </a:r>
            <a:endParaRPr lang="ja-JP" altLang="ja-JP" dirty="0"/>
          </a:p>
          <a:p>
            <a:r>
              <a:rPr lang="ja-JP" altLang="en-US" dirty="0" smtClean="0"/>
              <a:t>・</a:t>
            </a:r>
            <a:r>
              <a:rPr lang="ja-JP" altLang="ja-JP" dirty="0" smtClean="0"/>
              <a:t>しかし</a:t>
            </a:r>
            <a:r>
              <a:rPr lang="ja-JP" altLang="ja-JP" dirty="0"/>
              <a:t>、現在は少子高齢化が急激に進み、一人暮らしが増え、生活に便利な市場サービスが充実するなど、社会の様子は大きく変化してきました</a:t>
            </a:r>
            <a:r>
              <a:rPr lang="ja-JP" altLang="ja-JP" dirty="0" smtClean="0"/>
              <a:t>。</a:t>
            </a:r>
            <a:endParaRPr lang="en-US" altLang="ja-JP" dirty="0" smtClean="0"/>
          </a:p>
          <a:p>
            <a:r>
              <a:rPr lang="ja-JP" altLang="ja-JP" dirty="0" smtClean="0"/>
              <a:t>そして</a:t>
            </a:r>
            <a:r>
              <a:rPr lang="ja-JP" altLang="ja-JP" dirty="0"/>
              <a:t>、家族や地域社会、職場などのセーフティネットの機能が弱まった結果、引きこもり、孤立死、虐待、子どもの貧困、いわゆるごみ屋敷などの新たな問題が増えています</a:t>
            </a:r>
            <a:r>
              <a:rPr lang="ja-JP" altLang="ja-JP" dirty="0" smtClean="0"/>
              <a:t>。</a:t>
            </a:r>
            <a:endParaRPr lang="en-US" altLang="ja-JP" dirty="0" smtClean="0"/>
          </a:p>
          <a:p>
            <a:r>
              <a:rPr lang="ja-JP" altLang="ja-JP" dirty="0" smtClean="0"/>
              <a:t>これら</a:t>
            </a:r>
            <a:r>
              <a:rPr lang="ja-JP" altLang="ja-JP" dirty="0"/>
              <a:t>の多くは社会的に孤立し、困っている本人が誰にも</a:t>
            </a:r>
            <a:r>
              <a:rPr lang="en-US" altLang="ja-JP" dirty="0"/>
              <a:t>SOS</a:t>
            </a:r>
            <a:r>
              <a:rPr lang="ja-JP" altLang="ja-JP" dirty="0"/>
              <a:t>を発信できないことも多く、周りは気付きにくい状況となっています。</a:t>
            </a:r>
            <a:endParaRPr lang="en-US" altLang="ja-JP" dirty="0"/>
          </a:p>
          <a:p>
            <a:endParaRPr lang="en-US" altLang="ja-JP" dirty="0"/>
          </a:p>
        </p:txBody>
      </p:sp>
      <p:sp>
        <p:nvSpPr>
          <p:cNvPr id="4" name="スライド番号プレースホルダー 3"/>
          <p:cNvSpPr>
            <a:spLocks noGrp="1"/>
          </p:cNvSpPr>
          <p:nvPr>
            <p:ph type="sldNum" sz="quarter" idx="10"/>
          </p:nvPr>
        </p:nvSpPr>
        <p:spPr/>
        <p:txBody>
          <a:bodyPr/>
          <a:lstStyle/>
          <a:p>
            <a:fld id="{CC4E4B03-C5BB-4555-896A-0F65E31D7373}" type="slidenum">
              <a:rPr kumimoji="1" lang="ja-JP" altLang="en-US" smtClean="0"/>
              <a:t>6</a:t>
            </a:fld>
            <a:endParaRPr kumimoji="1" lang="ja-JP" altLang="en-US"/>
          </a:p>
        </p:txBody>
      </p:sp>
    </p:spTree>
    <p:extLst>
      <p:ext uri="{BB962C8B-B14F-4D97-AF65-F5344CB8AC3E}">
        <p14:creationId xmlns:p14="http://schemas.microsoft.com/office/powerpoint/2010/main" val="19837171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dirty="0" smtClean="0"/>
              <a:t>この</a:t>
            </a:r>
            <a:r>
              <a:rPr lang="ja-JP" altLang="ja-JP" dirty="0"/>
              <a:t>ような時代の変化に向き合うためには、地域で困っている人</a:t>
            </a:r>
            <a:r>
              <a:rPr lang="ja-JP" altLang="en-US" dirty="0"/>
              <a:t>の</a:t>
            </a:r>
            <a:r>
              <a:rPr lang="ja-JP" altLang="ja-JP" dirty="0"/>
              <a:t>問題が深刻化する前に身近な地域で早いうちに発見し、制度や地域の助けあいにつなげていくことが必要となってきました。</a:t>
            </a:r>
          </a:p>
          <a:p>
            <a:r>
              <a:rPr lang="ja-JP" altLang="ja-JP" dirty="0"/>
              <a:t>困りごとの解決のためには、「発見」「共有・検討」「解決」につながるネットワークが必要です。</a:t>
            </a:r>
            <a:endParaRPr lang="en-US" altLang="ja-JP" dirty="0"/>
          </a:p>
          <a:p>
            <a:endParaRPr lang="en-US" altLang="ja-JP" dirty="0"/>
          </a:p>
          <a:p>
            <a:r>
              <a:rPr lang="ja-JP" altLang="en-US" dirty="0"/>
              <a:t>地域には、困っている人に気付いている人がいることもあります。その気付きをその人個人の中で終わらせず、地域で共有し、話し合う場があることがとても大切です。そのことで、困っている方が地域での助け合いや専門機関につながり、解決に動き出していきます。</a:t>
            </a:r>
            <a:endParaRPr lang="en-US" altLang="ja-JP" dirty="0"/>
          </a:p>
          <a:p>
            <a:r>
              <a:rPr lang="ja-JP" altLang="en-US" dirty="0"/>
              <a:t>また、ある一人の困りごとを話し合う機会を重ねていくうちに、地域のアンテナが高くなり、他に困っている人に気付きやすくなり、困りごとを相談しやすい地域へと変わっていきます。</a:t>
            </a:r>
            <a:endParaRPr lang="en-US" altLang="ja-JP" dirty="0"/>
          </a:p>
          <a:p>
            <a:endParaRPr lang="en-US" altLang="ja-JP" dirty="0"/>
          </a:p>
        </p:txBody>
      </p:sp>
      <p:sp>
        <p:nvSpPr>
          <p:cNvPr id="4" name="スライド番号プレースホルダー 3"/>
          <p:cNvSpPr>
            <a:spLocks noGrp="1"/>
          </p:cNvSpPr>
          <p:nvPr>
            <p:ph type="sldNum" sz="quarter" idx="10"/>
          </p:nvPr>
        </p:nvSpPr>
        <p:spPr/>
        <p:txBody>
          <a:bodyPr/>
          <a:lstStyle/>
          <a:p>
            <a:fld id="{CC4E4B03-C5BB-4555-896A-0F65E31D7373}" type="slidenum">
              <a:rPr kumimoji="1" lang="ja-JP" altLang="en-US" smtClean="0"/>
              <a:t>7</a:t>
            </a:fld>
            <a:endParaRPr kumimoji="1" lang="ja-JP" altLang="en-US"/>
          </a:p>
        </p:txBody>
      </p:sp>
    </p:spTree>
    <p:extLst>
      <p:ext uri="{BB962C8B-B14F-4D97-AF65-F5344CB8AC3E}">
        <p14:creationId xmlns:p14="http://schemas.microsoft.com/office/powerpoint/2010/main" val="14843223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・困りごとの変化に伴い、地区社協の活動も変化し、多様化してきました。</a:t>
            </a:r>
            <a:r>
              <a:rPr lang="ja-JP" altLang="ja-JP" dirty="0" smtClean="0"/>
              <a:t>地区社協</a:t>
            </a:r>
            <a:r>
              <a:rPr lang="ja-JP" altLang="en-US" dirty="0"/>
              <a:t>活動は、長らく、</a:t>
            </a:r>
            <a:r>
              <a:rPr lang="ja-JP" altLang="ja-JP" dirty="0"/>
              <a:t>祭りや運動会など</a:t>
            </a:r>
            <a:r>
              <a:rPr lang="ja-JP" altLang="en-US" dirty="0"/>
              <a:t>、地域全体を盛り上げて一体感が持てるような</a:t>
            </a:r>
            <a:r>
              <a:rPr lang="ja-JP" altLang="ja-JP" dirty="0"/>
              <a:t>イベントが盛んでした。</a:t>
            </a:r>
            <a:endParaRPr lang="en-US" altLang="ja-JP" dirty="0"/>
          </a:p>
          <a:p>
            <a:r>
              <a:rPr kumimoji="1" lang="ja-JP" altLang="en-US" dirty="0" smtClean="0"/>
              <a:t>・イベントは、顔をつなぐ、地域の土台づくり、自分地域を愛着をもつきっかけ、ネットワークを作る場になります。</a:t>
            </a:r>
            <a:r>
              <a:rPr lang="ja-JP" altLang="ja-JP" dirty="0" smtClean="0"/>
              <a:t>やがて</a:t>
            </a:r>
            <a:r>
              <a:rPr lang="ja-JP" altLang="ja-JP" dirty="0"/>
              <a:t>、一人暮らし高齢者の交流会等、より福祉的な活動が行われるようになります。</a:t>
            </a:r>
            <a:r>
              <a:rPr lang="ja-JP" altLang="en-US" dirty="0"/>
              <a:t>また、高齢者だけでなく、子育てや障害のある方の支援も広がっていきます。</a:t>
            </a:r>
            <a:endParaRPr lang="en-US" altLang="ja-JP" dirty="0"/>
          </a:p>
          <a:p>
            <a:r>
              <a:rPr lang="ja-JP" altLang="en-US" dirty="0" smtClean="0"/>
              <a:t>・その</a:t>
            </a:r>
            <a:r>
              <a:rPr lang="ja-JP" altLang="en-US" dirty="0"/>
              <a:t>ような交流が行われる中で、</a:t>
            </a:r>
            <a:r>
              <a:rPr lang="ja-JP" altLang="ja-JP" dirty="0"/>
              <a:t>そこに参加する方が抱えている悩みを知ったり、交流会に来られない人がいることに気付いたりするなど、一人ひとりの生活の困りごとが見えてきます。</a:t>
            </a:r>
            <a:endParaRPr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・交流の場に来られない人を支えるため、</a:t>
            </a:r>
            <a:r>
              <a:rPr kumimoji="1" lang="ja-JP" altLang="en-US" dirty="0" err="1" smtClean="0"/>
              <a:t>ちょこっと</a:t>
            </a:r>
            <a:r>
              <a:rPr kumimoji="1" lang="ja-JP" altLang="en-US" dirty="0" smtClean="0"/>
              <a:t>ボランティアなど</a:t>
            </a:r>
            <a:r>
              <a:rPr lang="ja-JP" altLang="ja-JP" dirty="0" smtClean="0"/>
              <a:t>その</a:t>
            </a:r>
            <a:r>
              <a:rPr lang="ja-JP" altLang="ja-JP" dirty="0"/>
              <a:t>困りごとに応える活動が行われるようになり、さらには住民全体でお互いに見守り支えあう地域へと発展していきます。一人ひとりがつながり、支え、支えられ、役割を持つことは、困りごとが深刻になる前に予防することにもつながります。</a:t>
            </a:r>
            <a:endParaRPr lang="en-US" altLang="ja-JP" dirty="0"/>
          </a:p>
          <a:p>
            <a:r>
              <a:rPr lang="ja-JP" altLang="en-US" dirty="0" smtClean="0"/>
              <a:t>・</a:t>
            </a:r>
            <a:r>
              <a:rPr lang="ja-JP" altLang="ja-JP" dirty="0" smtClean="0"/>
              <a:t>この</a:t>
            </a:r>
            <a:r>
              <a:rPr lang="ja-JP" altLang="ja-JP" dirty="0"/>
              <a:t>道筋やスピードは地域によっても様々です。また</a:t>
            </a:r>
            <a:r>
              <a:rPr lang="ja-JP" altLang="ja-JP" dirty="0" smtClean="0"/>
              <a:t>、</a:t>
            </a:r>
            <a:r>
              <a:rPr kumimoji="1" lang="ja-JP" altLang="en-US" dirty="0" smtClean="0"/>
              <a:t>変化はしてきましたが、それぞれの活動には意味合いがあり、とても大切な活動です。</a:t>
            </a:r>
            <a:r>
              <a:rPr lang="ja-JP" altLang="ja-JP" dirty="0" smtClean="0"/>
              <a:t>一人</a:t>
            </a:r>
            <a:r>
              <a:rPr lang="ja-JP" altLang="ja-JP" dirty="0"/>
              <a:t>ひとりの困りごとを支える活動はもちろんのこと、孤立しがちな現代では、多くの人が参加してつながりづくりができるように工夫した祭りなども改めて重要となっており、地区社協の活動は多様であることが期待されます。</a:t>
            </a:r>
          </a:p>
          <a:p>
            <a:endParaRPr kumimoji="1" lang="en-US" altLang="ja-JP" dirty="0"/>
          </a:p>
        </p:txBody>
      </p:sp>
      <p:sp>
        <p:nvSpPr>
          <p:cNvPr id="4" name="スライド番号プレースホルダー 3"/>
          <p:cNvSpPr>
            <a:spLocks noGrp="1"/>
          </p:cNvSpPr>
          <p:nvPr>
            <p:ph type="sldNum" sz="quarter" idx="10"/>
          </p:nvPr>
        </p:nvSpPr>
        <p:spPr/>
        <p:txBody>
          <a:bodyPr/>
          <a:lstStyle/>
          <a:p>
            <a:fld id="{CC4E4B03-C5BB-4555-896A-0F65E31D7373}" type="slidenum">
              <a:rPr kumimoji="1" lang="ja-JP" altLang="en-US" smtClean="0"/>
              <a:t>8</a:t>
            </a:fld>
            <a:endParaRPr kumimoji="1" lang="ja-JP" altLang="en-US"/>
          </a:p>
        </p:txBody>
      </p:sp>
    </p:spTree>
    <p:extLst>
      <p:ext uri="{BB962C8B-B14F-4D97-AF65-F5344CB8AC3E}">
        <p14:creationId xmlns:p14="http://schemas.microsoft.com/office/powerpoint/2010/main" val="22196617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では、困りごとを解決するために、地区社協はどんな活動をすればよいのかというと、第一歩</a:t>
            </a:r>
            <a:r>
              <a:rPr kumimoji="1" lang="ja-JP" altLang="en-US" dirty="0"/>
              <a:t>は「話し合う」ことです。</a:t>
            </a:r>
            <a:endParaRPr kumimoji="1" lang="en-US" altLang="ja-JP" dirty="0"/>
          </a:p>
          <a:p>
            <a:r>
              <a:rPr kumimoji="1" lang="ja-JP" altLang="en-US" dirty="0"/>
              <a:t>なぜ困りごとを解決するために「話し合いの場」が必要なのでしょうか</a:t>
            </a:r>
            <a:r>
              <a:rPr kumimoji="1" lang="ja-JP" altLang="en-US" dirty="0" smtClean="0"/>
              <a:t>。</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「話し合い」はネットワークで解決するための手段となります。</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「話し合い」を通して、他人ごとを我がことに代えていく作業にもなります。</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smtClean="0"/>
          </a:p>
          <a:p>
            <a:r>
              <a:rPr kumimoji="1" lang="ja-JP" altLang="en-US" dirty="0" smtClean="0"/>
              <a:t>地区社協が話し合いの場をもつ意味は、役員だけでなく近隣の方など誰もが参加でき、様々な場面を作ることができ、誰もが参加できる場をつくることができるからです。</a:t>
            </a:r>
            <a:endParaRPr kumimoji="1" lang="en-US" altLang="ja-JP" dirty="0"/>
          </a:p>
          <a:p>
            <a:r>
              <a:rPr kumimoji="1" lang="ja-JP" altLang="en-US" dirty="0" smtClean="0"/>
              <a:t>そのため、地区社協</a:t>
            </a:r>
            <a:r>
              <a:rPr kumimoji="1" lang="ja-JP" altLang="en-US" dirty="0"/>
              <a:t>の目的である「一人ひとりの困りごとを解決できる地域づくり」を果たすため</a:t>
            </a:r>
            <a:r>
              <a:rPr kumimoji="1" lang="ja-JP" altLang="en-US" dirty="0" smtClean="0"/>
              <a:t>に、</a:t>
            </a:r>
            <a:r>
              <a:rPr kumimoji="1" lang="ja-JP" altLang="en-US" dirty="0"/>
              <a:t>「話し合いの場」が</a:t>
            </a:r>
            <a:r>
              <a:rPr kumimoji="1" lang="ja-JP" altLang="en-US" dirty="0" smtClean="0"/>
              <a:t>必要なのです。</a:t>
            </a:r>
            <a:endParaRPr kumimoji="1" lang="en-US" altLang="ja-JP" dirty="0"/>
          </a:p>
        </p:txBody>
      </p:sp>
      <p:sp>
        <p:nvSpPr>
          <p:cNvPr id="4" name="スライド番号プレースホルダー 3"/>
          <p:cNvSpPr>
            <a:spLocks noGrp="1"/>
          </p:cNvSpPr>
          <p:nvPr>
            <p:ph type="sldNum" sz="quarter" idx="10"/>
          </p:nvPr>
        </p:nvSpPr>
        <p:spPr/>
        <p:txBody>
          <a:bodyPr/>
          <a:lstStyle/>
          <a:p>
            <a:fld id="{CC4E4B03-C5BB-4555-896A-0F65E31D7373}" type="slidenum">
              <a:rPr kumimoji="1" lang="ja-JP" altLang="en-US" smtClean="0"/>
              <a:t>9</a:t>
            </a:fld>
            <a:endParaRPr kumimoji="1" lang="ja-JP" altLang="en-US"/>
          </a:p>
        </p:txBody>
      </p:sp>
    </p:spTree>
    <p:extLst>
      <p:ext uri="{BB962C8B-B14F-4D97-AF65-F5344CB8AC3E}">
        <p14:creationId xmlns:p14="http://schemas.microsoft.com/office/powerpoint/2010/main" val="17788675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2BBD9E7D-15FC-4EB9-B703-716D738FB9C0}" type="datetime1">
              <a:rPr kumimoji="1" lang="ja-JP" altLang="en-US" smtClean="0"/>
              <a:t>2018/5/26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BAD407A-FBE4-4239-8277-D9B7489C8BE5}" type="slidenum">
              <a:rPr kumimoji="1" lang="ja-JP" altLang="en-US" smtClean="0"/>
              <a:t>‹#›</a:t>
            </a:fld>
            <a:endParaRPr kumimoji="1" lang="ja-JP" altLang="en-US"/>
          </a:p>
        </p:txBody>
      </p:sp>
    </p:spTree>
    <p:extLst>
      <p:ext uri="{BB962C8B-B14F-4D97-AF65-F5344CB8AC3E}">
        <p14:creationId xmlns:p14="http://schemas.microsoft.com/office/powerpoint/2010/main" val="32259060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0CE6022-6BC0-4359-BD35-9CBB7E721F0C}" type="datetime1">
              <a:rPr kumimoji="1" lang="ja-JP" altLang="en-US" smtClean="0"/>
              <a:t>2018/5/26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BAD407A-FBE4-4239-8277-D9B7489C8BE5}" type="slidenum">
              <a:rPr kumimoji="1" lang="ja-JP" altLang="en-US" smtClean="0"/>
              <a:t>‹#›</a:t>
            </a:fld>
            <a:endParaRPr kumimoji="1" lang="ja-JP" altLang="en-US"/>
          </a:p>
        </p:txBody>
      </p:sp>
    </p:spTree>
    <p:extLst>
      <p:ext uri="{BB962C8B-B14F-4D97-AF65-F5344CB8AC3E}">
        <p14:creationId xmlns:p14="http://schemas.microsoft.com/office/powerpoint/2010/main" val="40191673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23674EDF-0F40-4A8E-A6DE-51E7378A582A}" type="datetime1">
              <a:rPr kumimoji="1" lang="ja-JP" altLang="en-US" smtClean="0"/>
              <a:t>2018/5/26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BAD407A-FBE4-4239-8277-D9B7489C8BE5}" type="slidenum">
              <a:rPr kumimoji="1" lang="ja-JP" altLang="en-US" smtClean="0"/>
              <a:t>‹#›</a:t>
            </a:fld>
            <a:endParaRPr kumimoji="1" lang="ja-JP" altLang="en-US"/>
          </a:p>
        </p:txBody>
      </p:sp>
    </p:spTree>
    <p:extLst>
      <p:ext uri="{BB962C8B-B14F-4D97-AF65-F5344CB8AC3E}">
        <p14:creationId xmlns:p14="http://schemas.microsoft.com/office/powerpoint/2010/main" val="26343004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0" y="6044"/>
            <a:ext cx="12192000" cy="1111555"/>
          </a:xfrm>
          <a:solidFill>
            <a:srgbClr val="00B0F0"/>
          </a:solidFill>
          <a:ln>
            <a:solidFill>
              <a:srgbClr val="00B0F0"/>
            </a:solidFill>
          </a:ln>
        </p:spPr>
        <p:txBody>
          <a:bodyPr>
            <a:normAutofit/>
          </a:bodyPr>
          <a:lstStyle>
            <a:lvl1pPr>
              <a:defRPr sz="3600"/>
            </a:lvl1pPr>
          </a:lstStyle>
          <a:p>
            <a:r>
              <a:rPr kumimoji="1" lang="ja-JP" altLang="en-US" dirty="0"/>
              <a:t>マスター タイトルの書式設定</a:t>
            </a:r>
            <a:r>
              <a:rPr kumimoji="1" lang="en-US" altLang="ja-JP" dirty="0"/>
              <a:t/>
            </a:r>
            <a:br>
              <a:rPr kumimoji="1" lang="en-US" altLang="ja-JP" dirty="0"/>
            </a:br>
            <a:endParaRPr kumimoji="1" lang="ja-JP" altLang="en-US" dirty="0"/>
          </a:p>
        </p:txBody>
      </p:sp>
      <p:sp>
        <p:nvSpPr>
          <p:cNvPr id="3" name="コンテンツ プレースホルダー 2"/>
          <p:cNvSpPr>
            <a:spLocks noGrp="1"/>
          </p:cNvSpPr>
          <p:nvPr>
            <p:ph idx="1"/>
          </p:nvPr>
        </p:nvSpPr>
        <p:spPr/>
        <p:txBody>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ー 3"/>
          <p:cNvSpPr>
            <a:spLocks noGrp="1"/>
          </p:cNvSpPr>
          <p:nvPr>
            <p:ph type="dt" sz="half" idx="10"/>
          </p:nvPr>
        </p:nvSpPr>
        <p:spPr/>
        <p:txBody>
          <a:bodyPr/>
          <a:lstStyle/>
          <a:p>
            <a:fld id="{F5604D19-9802-41C0-A806-BFD4CAC23BF5}" type="datetime1">
              <a:rPr kumimoji="1" lang="ja-JP" altLang="en-US" smtClean="0"/>
              <a:t>2018/5/26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lvl1pPr>
              <a:defRPr sz="2400"/>
            </a:lvl1pPr>
          </a:lstStyle>
          <a:p>
            <a:fld id="{FBAD407A-FBE4-4239-8277-D9B7489C8BE5}" type="slidenum">
              <a:rPr lang="ja-JP" altLang="en-US" smtClean="0"/>
              <a:pPr/>
              <a:t>‹#›</a:t>
            </a:fld>
            <a:endParaRPr lang="ja-JP" altLang="en-US"/>
          </a:p>
        </p:txBody>
      </p:sp>
      <p:grpSp>
        <p:nvGrpSpPr>
          <p:cNvPr id="9" name="グループ化 8"/>
          <p:cNvGrpSpPr/>
          <p:nvPr userDrawn="1"/>
        </p:nvGrpSpPr>
        <p:grpSpPr>
          <a:xfrm>
            <a:off x="10543540" y="4206557"/>
            <a:ext cx="1313180" cy="2332355"/>
            <a:chOff x="1097280" y="3173908"/>
            <a:chExt cx="1938020" cy="3888740"/>
          </a:xfrm>
        </p:grpSpPr>
        <p:pic>
          <p:nvPicPr>
            <p:cNvPr id="7" name="図 6" descr="D:\イラスト（花・モチーフ）\05-drawing\108-109\png\109h.png"/>
            <p:cNvPicPr/>
            <p:nvPr userDrawn="1"/>
          </p:nvPicPr>
          <p:blipFill rotWithShape="1">
            <a:blip r:embed="rId2" cstate="print">
              <a:duotone>
                <a:prstClr val="black"/>
                <a:schemeClr val="accent2">
                  <a:tint val="45000"/>
                  <a:satMod val="400000"/>
                </a:schemeClr>
              </a:duotone>
              <a:extLst>
                <a:ext uri="{28A0092B-C50C-407E-A947-70E740481C1C}">
                  <a14:useLocalDpi xmlns:a14="http://schemas.microsoft.com/office/drawing/2010/main" val="0"/>
                </a:ext>
              </a:extLst>
            </a:blip>
            <a:srcRect l="27957" t="22728" r="24308" b="20771"/>
            <a:stretch/>
          </p:blipFill>
          <p:spPr bwMode="auto">
            <a:xfrm>
              <a:off x="1097280" y="3173908"/>
              <a:ext cx="1564640" cy="3888740"/>
            </a:xfrm>
            <a:prstGeom prst="rect">
              <a:avLst/>
            </a:prstGeom>
            <a:noFill/>
            <a:ln>
              <a:noFill/>
            </a:ln>
            <a:extLst>
              <a:ext uri="{53640926-AAD7-44D8-BBD7-CCE9431645EC}">
                <a14:shadowObscured xmlns:a14="http://schemas.microsoft.com/office/drawing/2010/main"/>
              </a:ext>
            </a:extLst>
          </p:spPr>
        </p:pic>
        <p:pic>
          <p:nvPicPr>
            <p:cNvPr id="8" name="図 7" descr="D:\イラスト（花・モチーフ）\05-drawing\108-109\png\109i.png"/>
            <p:cNvPicPr/>
            <p:nvPr userDrawn="1"/>
          </p:nvPicPr>
          <p:blipFill rotWithShape="1">
            <a:blip r:embed="rId3" cstate="print">
              <a:duotone>
                <a:prstClr val="black"/>
                <a:schemeClr val="accent2">
                  <a:tint val="45000"/>
                  <a:satMod val="400000"/>
                </a:schemeClr>
              </a:duotone>
              <a:extLst>
                <a:ext uri="{28A0092B-C50C-407E-A947-70E740481C1C}">
                  <a14:useLocalDpi xmlns:a14="http://schemas.microsoft.com/office/drawing/2010/main" val="0"/>
                </a:ext>
              </a:extLst>
            </a:blip>
            <a:srcRect l="25500" t="26785" r="23490" b="28900"/>
            <a:stretch/>
          </p:blipFill>
          <p:spPr bwMode="auto">
            <a:xfrm rot="797496">
              <a:off x="1899285" y="4200703"/>
              <a:ext cx="1136015" cy="2072005"/>
            </a:xfrm>
            <a:prstGeom prst="rect">
              <a:avLst/>
            </a:prstGeom>
            <a:noFill/>
            <a:ln>
              <a:noFill/>
            </a:ln>
            <a:extLst>
              <a:ext uri="{53640926-AAD7-44D8-BBD7-CCE9431645EC}">
                <a14:shadowObscured xmlns:a14="http://schemas.microsoft.com/office/drawing/2010/main"/>
              </a:ext>
            </a:extLst>
          </p:spPr>
        </p:pic>
      </p:grpSp>
      <p:sp>
        <p:nvSpPr>
          <p:cNvPr id="10" name="円/楕円 9"/>
          <p:cNvSpPr/>
          <p:nvPr userDrawn="1"/>
        </p:nvSpPr>
        <p:spPr>
          <a:xfrm>
            <a:off x="10103522" y="136371"/>
            <a:ext cx="1701800" cy="8509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600" dirty="0">
                <a:solidFill>
                  <a:schemeClr val="tx1"/>
                </a:solidFill>
                <a:latin typeface="+mj-ea"/>
                <a:ea typeface="+mj-ea"/>
              </a:rPr>
              <a:t>P.</a:t>
            </a:r>
            <a:endParaRPr kumimoji="1" lang="ja-JP" altLang="en-US" sz="3600" dirty="0">
              <a:solidFill>
                <a:schemeClr val="tx1"/>
              </a:solidFill>
              <a:latin typeface="+mj-ea"/>
              <a:ea typeface="+mj-ea"/>
            </a:endParaRPr>
          </a:p>
        </p:txBody>
      </p:sp>
    </p:spTree>
    <p:extLst>
      <p:ext uri="{BB962C8B-B14F-4D97-AF65-F5344CB8AC3E}">
        <p14:creationId xmlns:p14="http://schemas.microsoft.com/office/powerpoint/2010/main" val="40439001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E5275961-55B3-45A9-8C91-DF78619DB9BD}" type="datetime1">
              <a:rPr kumimoji="1" lang="ja-JP" altLang="en-US" smtClean="0"/>
              <a:t>2018/5/26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BAD407A-FBE4-4239-8277-D9B7489C8BE5}" type="slidenum">
              <a:rPr kumimoji="1" lang="ja-JP" altLang="en-US" smtClean="0"/>
              <a:t>‹#›</a:t>
            </a:fld>
            <a:endParaRPr kumimoji="1" lang="ja-JP" altLang="en-US"/>
          </a:p>
        </p:txBody>
      </p:sp>
    </p:spTree>
    <p:extLst>
      <p:ext uri="{BB962C8B-B14F-4D97-AF65-F5344CB8AC3E}">
        <p14:creationId xmlns:p14="http://schemas.microsoft.com/office/powerpoint/2010/main" val="12629462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46249EF1-9D7E-4010-BEE1-CEE03DD6670D}" type="datetime1">
              <a:rPr kumimoji="1" lang="ja-JP" altLang="en-US" smtClean="0"/>
              <a:t>2018/5/26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BAD407A-FBE4-4239-8277-D9B7489C8BE5}" type="slidenum">
              <a:rPr kumimoji="1" lang="ja-JP" altLang="en-US" smtClean="0"/>
              <a:t>‹#›</a:t>
            </a:fld>
            <a:endParaRPr kumimoji="1" lang="ja-JP" altLang="en-US"/>
          </a:p>
        </p:txBody>
      </p:sp>
    </p:spTree>
    <p:extLst>
      <p:ext uri="{BB962C8B-B14F-4D97-AF65-F5344CB8AC3E}">
        <p14:creationId xmlns:p14="http://schemas.microsoft.com/office/powerpoint/2010/main" val="32099046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64D03ED6-22F3-4BD8-8BA2-49189041B61B}" type="datetime1">
              <a:rPr kumimoji="1" lang="ja-JP" altLang="en-US" smtClean="0"/>
              <a:t>2018/5/26</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FBAD407A-FBE4-4239-8277-D9B7489C8BE5}" type="slidenum">
              <a:rPr kumimoji="1" lang="ja-JP" altLang="en-US" smtClean="0"/>
              <a:t>‹#›</a:t>
            </a:fld>
            <a:endParaRPr kumimoji="1" lang="ja-JP" altLang="en-US"/>
          </a:p>
        </p:txBody>
      </p:sp>
    </p:spTree>
    <p:extLst>
      <p:ext uri="{BB962C8B-B14F-4D97-AF65-F5344CB8AC3E}">
        <p14:creationId xmlns:p14="http://schemas.microsoft.com/office/powerpoint/2010/main" val="34008481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D13E623C-9B09-4CDF-8989-D4AFF9B066EB}" type="datetime1">
              <a:rPr kumimoji="1" lang="ja-JP" altLang="en-US" smtClean="0"/>
              <a:t>2018/5/26</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FBAD407A-FBE4-4239-8277-D9B7489C8BE5}" type="slidenum">
              <a:rPr kumimoji="1" lang="ja-JP" altLang="en-US" smtClean="0"/>
              <a:t>‹#›</a:t>
            </a:fld>
            <a:endParaRPr kumimoji="1" lang="ja-JP" altLang="en-US"/>
          </a:p>
        </p:txBody>
      </p:sp>
    </p:spTree>
    <p:extLst>
      <p:ext uri="{BB962C8B-B14F-4D97-AF65-F5344CB8AC3E}">
        <p14:creationId xmlns:p14="http://schemas.microsoft.com/office/powerpoint/2010/main" val="32451959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D7FDE88A-4DF1-4375-800A-C6DCC0C393F7}" type="datetime1">
              <a:rPr kumimoji="1" lang="ja-JP" altLang="en-US" smtClean="0"/>
              <a:t>2018/5/26</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FBAD407A-FBE4-4239-8277-D9B7489C8BE5}" type="slidenum">
              <a:rPr kumimoji="1" lang="ja-JP" altLang="en-US" smtClean="0"/>
              <a:t>‹#›</a:t>
            </a:fld>
            <a:endParaRPr kumimoji="1" lang="ja-JP" altLang="en-US"/>
          </a:p>
        </p:txBody>
      </p:sp>
    </p:spTree>
    <p:extLst>
      <p:ext uri="{BB962C8B-B14F-4D97-AF65-F5344CB8AC3E}">
        <p14:creationId xmlns:p14="http://schemas.microsoft.com/office/powerpoint/2010/main" val="19316343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68A2263B-1519-4A8B-A286-80035A140960}" type="datetime1">
              <a:rPr kumimoji="1" lang="ja-JP" altLang="en-US" smtClean="0"/>
              <a:t>2018/5/26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BAD407A-FBE4-4239-8277-D9B7489C8BE5}" type="slidenum">
              <a:rPr kumimoji="1" lang="ja-JP" altLang="en-US" smtClean="0"/>
              <a:t>‹#›</a:t>
            </a:fld>
            <a:endParaRPr kumimoji="1" lang="ja-JP" altLang="en-US"/>
          </a:p>
        </p:txBody>
      </p:sp>
    </p:spTree>
    <p:extLst>
      <p:ext uri="{BB962C8B-B14F-4D97-AF65-F5344CB8AC3E}">
        <p14:creationId xmlns:p14="http://schemas.microsoft.com/office/powerpoint/2010/main" val="13584365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E79F83CC-FA34-49EE-BA28-7528F0FA42D2}" type="datetime1">
              <a:rPr kumimoji="1" lang="ja-JP" altLang="en-US" smtClean="0"/>
              <a:t>2018/5/26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BAD407A-FBE4-4239-8277-D9B7489C8BE5}" type="slidenum">
              <a:rPr kumimoji="1" lang="ja-JP" altLang="en-US" smtClean="0"/>
              <a:t>‹#›</a:t>
            </a:fld>
            <a:endParaRPr kumimoji="1" lang="ja-JP" altLang="en-US"/>
          </a:p>
        </p:txBody>
      </p:sp>
    </p:spTree>
    <p:extLst>
      <p:ext uri="{BB962C8B-B14F-4D97-AF65-F5344CB8AC3E}">
        <p14:creationId xmlns:p14="http://schemas.microsoft.com/office/powerpoint/2010/main" val="16733908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49C452-7B9C-4DFD-B837-9FB1D2C10ABE}" type="datetime1">
              <a:rPr kumimoji="1" lang="ja-JP" altLang="en-US" smtClean="0"/>
              <a:t>2018/5/26</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AD407A-FBE4-4239-8277-D9B7489C8BE5}" type="slidenum">
              <a:rPr kumimoji="1" lang="ja-JP" altLang="en-US" smtClean="0"/>
              <a:t>‹#›</a:t>
            </a:fld>
            <a:endParaRPr kumimoji="1" lang="ja-JP" altLang="en-US"/>
          </a:p>
        </p:txBody>
      </p:sp>
    </p:spTree>
    <p:extLst>
      <p:ext uri="{BB962C8B-B14F-4D97-AF65-F5344CB8AC3E}">
        <p14:creationId xmlns:p14="http://schemas.microsoft.com/office/powerpoint/2010/main" val="57947599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4.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5.emf"/><Relationship Id="rId7" Type="http://schemas.openxmlformats.org/officeDocument/2006/relationships/image" Target="../media/image39.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emf"/></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1904"/>
            <a:ext cx="12192000" cy="685609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2" name="タイトル 1"/>
          <p:cNvSpPr>
            <a:spLocks noGrp="1"/>
          </p:cNvSpPr>
          <p:nvPr>
            <p:ph type="ctrTitle"/>
          </p:nvPr>
        </p:nvSpPr>
        <p:spPr/>
        <p:txBody>
          <a:bodyPr>
            <a:normAutofit fontScale="90000"/>
          </a:bodyPr>
          <a:lstStyle/>
          <a:p>
            <a:r>
              <a:rPr kumimoji="1" lang="ja-JP" altLang="en-US" sz="7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地区社協</a:t>
            </a:r>
            <a:r>
              <a:rPr kumimoji="1" lang="ja-JP" altLang="en-US" sz="72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7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役割</a:t>
            </a:r>
            <a:r>
              <a:rPr kumimoji="1" lang="ja-JP" altLang="en-US" sz="72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について</a:t>
            </a:r>
            <a:r>
              <a:rPr lang="en-US" altLang="ja-JP" dirty="0">
                <a:solidFill>
                  <a:schemeClr val="bg1"/>
                </a:solidFill>
              </a:rPr>
              <a:t/>
            </a:r>
            <a:br>
              <a:rPr lang="en-US" altLang="ja-JP" dirty="0">
                <a:solidFill>
                  <a:schemeClr val="bg1"/>
                </a:solidFill>
              </a:rPr>
            </a:br>
            <a:endParaRPr kumimoji="1" lang="ja-JP" altLang="en-US" dirty="0">
              <a:solidFill>
                <a:schemeClr val="bg1"/>
              </a:solidFill>
            </a:endParaRPr>
          </a:p>
        </p:txBody>
      </p:sp>
      <p:sp>
        <p:nvSpPr>
          <p:cNvPr id="3" name="サブタイトル 2"/>
          <p:cNvSpPr>
            <a:spLocks noGrp="1"/>
          </p:cNvSpPr>
          <p:nvPr>
            <p:ph type="subTitle" idx="1"/>
          </p:nvPr>
        </p:nvSpPr>
        <p:spPr>
          <a:xfrm>
            <a:off x="1100051" y="4325112"/>
            <a:ext cx="10058400" cy="1599170"/>
          </a:xfrm>
        </p:spPr>
        <p:txBody>
          <a:bodyPr>
            <a:normAutofit/>
          </a:bodyPr>
          <a:lstStyle/>
          <a:p>
            <a:pPr algn="r"/>
            <a:r>
              <a:rPr lang="ja-JP" altLang="en-US"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平成３０年</a:t>
            </a:r>
            <a:r>
              <a:rPr lang="ja-JP" altLang="en-US"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５</a:t>
            </a:r>
            <a:r>
              <a:rPr lang="ja-JP" altLang="en-US"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月２７日</a:t>
            </a:r>
            <a:r>
              <a:rPr lang="ja-JP" altLang="en-US"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r"/>
            <a:r>
              <a:rPr lang="ja-JP" altLang="en-US"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緑園地区社協第１回研修会</a:t>
            </a:r>
            <a:endParaRPr lang="en-US" altLang="ja-JP"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7" name="図 6" descr="D:\イラスト（花・モチーフ）\05-drawing\108-109\png\109h.png"/>
          <p:cNvPicPr/>
          <p:nvPr/>
        </p:nvPicPr>
        <p:blipFill rotWithShape="1">
          <a:blip r:embed="rId3" cstate="print">
            <a:extLst>
              <a:ext uri="{28A0092B-C50C-407E-A947-70E740481C1C}">
                <a14:useLocalDpi xmlns:a14="http://schemas.microsoft.com/office/drawing/2010/main" val="0"/>
              </a:ext>
            </a:extLst>
          </a:blip>
          <a:srcRect l="27957" t="22728" r="24308" b="20771"/>
          <a:stretch/>
        </p:blipFill>
        <p:spPr bwMode="auto">
          <a:xfrm>
            <a:off x="1097280" y="3173908"/>
            <a:ext cx="1564640" cy="3888740"/>
          </a:xfrm>
          <a:prstGeom prst="rect">
            <a:avLst/>
          </a:prstGeom>
          <a:noFill/>
          <a:ln>
            <a:noFill/>
          </a:ln>
          <a:extLst>
            <a:ext uri="{53640926-AAD7-44D8-BBD7-CCE9431645EC}">
              <a14:shadowObscured xmlns:a14="http://schemas.microsoft.com/office/drawing/2010/main"/>
            </a:ext>
          </a:extLst>
        </p:spPr>
      </p:pic>
      <p:pic>
        <p:nvPicPr>
          <p:cNvPr id="8" name="図 7" descr="D:\イラスト（花・モチーフ）\05-drawing\108-109\png\109i.png"/>
          <p:cNvPicPr/>
          <p:nvPr/>
        </p:nvPicPr>
        <p:blipFill rotWithShape="1">
          <a:blip r:embed="rId4" cstate="print">
            <a:extLst>
              <a:ext uri="{28A0092B-C50C-407E-A947-70E740481C1C}">
                <a14:useLocalDpi xmlns:a14="http://schemas.microsoft.com/office/drawing/2010/main" val="0"/>
              </a:ext>
            </a:extLst>
          </a:blip>
          <a:srcRect l="25500" t="26785" r="23490" b="28900"/>
          <a:stretch/>
        </p:blipFill>
        <p:spPr bwMode="auto">
          <a:xfrm rot="797496">
            <a:off x="1899285" y="4200703"/>
            <a:ext cx="1136015" cy="2072005"/>
          </a:xfrm>
          <a:prstGeom prst="rect">
            <a:avLst/>
          </a:prstGeom>
          <a:noFill/>
          <a:ln>
            <a:noFill/>
          </a:ln>
          <a:extLst>
            <a:ext uri="{53640926-AAD7-44D8-BBD7-CCE9431645EC}">
              <a14:shadowObscured xmlns:a14="http://schemas.microsoft.com/office/drawing/2010/main"/>
            </a:ext>
          </a:extLst>
        </p:spPr>
      </p:pic>
      <p:pic>
        <p:nvPicPr>
          <p:cNvPr id="9" name="図 8" descr="D:\イラスト（花・モチーフ）\05-drawing\108-109\png\108b.png"/>
          <p:cNvPicPr/>
          <p:nvPr/>
        </p:nvPicPr>
        <p:blipFill rotWithShape="1">
          <a:blip r:embed="rId5" cstate="print">
            <a:extLst>
              <a:ext uri="{28A0092B-C50C-407E-A947-70E740481C1C}">
                <a14:useLocalDpi xmlns:a14="http://schemas.microsoft.com/office/drawing/2010/main" val="0"/>
              </a:ext>
            </a:extLst>
          </a:blip>
          <a:srcRect l="33596" t="23439" r="35927" b="23423"/>
          <a:stretch/>
        </p:blipFill>
        <p:spPr bwMode="auto">
          <a:xfrm rot="20471471">
            <a:off x="9939420" y="963321"/>
            <a:ext cx="455295" cy="794385"/>
          </a:xfrm>
          <a:prstGeom prst="rect">
            <a:avLst/>
          </a:prstGeom>
          <a:noFill/>
          <a:ln>
            <a:noFill/>
          </a:ln>
          <a:extLst>
            <a:ext uri="{53640926-AAD7-44D8-BBD7-CCE9431645EC}">
              <a14:shadowObscured xmlns:a14="http://schemas.microsoft.com/office/drawing/2010/main"/>
            </a:ext>
          </a:extLst>
        </p:spPr>
      </p:pic>
      <p:pic>
        <p:nvPicPr>
          <p:cNvPr id="10" name="図 9" descr="D:\イラスト（花・モチーフ）\05-drawing\108-109\png\108b.png"/>
          <p:cNvPicPr/>
          <p:nvPr/>
        </p:nvPicPr>
        <p:blipFill rotWithShape="1">
          <a:blip r:embed="rId6" cstate="print">
            <a:extLst>
              <a:ext uri="{28A0092B-C50C-407E-A947-70E740481C1C}">
                <a14:useLocalDpi xmlns:a14="http://schemas.microsoft.com/office/drawing/2010/main" val="0"/>
              </a:ext>
            </a:extLst>
          </a:blip>
          <a:srcRect l="33596" t="23439" r="35927" b="23423"/>
          <a:stretch/>
        </p:blipFill>
        <p:spPr bwMode="auto">
          <a:xfrm rot="1562722">
            <a:off x="10373125" y="631215"/>
            <a:ext cx="587375" cy="102489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599655680"/>
      </p:ext>
    </p:extLst>
  </p:cSld>
  <p:clrMapOvr>
    <a:masterClrMapping/>
  </p:clrMapOvr>
  <mc:AlternateContent xmlns:mc="http://schemas.openxmlformats.org/markup-compatibility/2006" xmlns:p14="http://schemas.microsoft.com/office/powerpoint/2010/main">
    <mc:Choice Requires="p14">
      <p:transition spd="slow" p14:dur="2000" advTm="1391"/>
    </mc:Choice>
    <mc:Fallback xmlns="">
      <p:transition spd="slow" advTm="1391"/>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２－２</a:t>
            </a:r>
            <a:r>
              <a:rPr kumimoji="1" lang="en-US" altLang="ja-JP" dirty="0"/>
              <a:t/>
            </a:r>
            <a:br>
              <a:rPr kumimoji="1" lang="en-US" altLang="ja-JP" dirty="0"/>
            </a:br>
            <a:r>
              <a:rPr kumimoji="1" lang="ja-JP" altLang="en-US" dirty="0"/>
              <a:t>困りごとを解決するための活動②</a:t>
            </a:r>
          </a:p>
        </p:txBody>
      </p:sp>
      <p:sp>
        <p:nvSpPr>
          <p:cNvPr id="3" name="コンテンツ プレースホルダー 2"/>
          <p:cNvSpPr>
            <a:spLocks noGrp="1"/>
          </p:cNvSpPr>
          <p:nvPr>
            <p:ph idx="1"/>
          </p:nvPr>
        </p:nvSpPr>
        <p:spPr>
          <a:xfrm>
            <a:off x="438822" y="1575366"/>
            <a:ext cx="10515600" cy="4351338"/>
          </a:xfrm>
        </p:spPr>
        <p:txBody>
          <a:bodyPr>
            <a:normAutofit/>
          </a:bodyPr>
          <a:lstStyle/>
          <a:p>
            <a:pPr marL="0" indent="0">
              <a:buNone/>
            </a:pPr>
            <a:r>
              <a:rPr kumimoji="1" lang="ja-JP" altLang="en-US" sz="3200" b="1" dirty="0">
                <a:solidFill>
                  <a:srgbClr val="00B0F0"/>
                </a:solidFill>
                <a:latin typeface="Meiryo UI" panose="020B0604030504040204" pitchFamily="50" charset="-128"/>
                <a:ea typeface="Meiryo UI" panose="020B0604030504040204" pitchFamily="50" charset="-128"/>
                <a:cs typeface="Meiryo UI" panose="020B0604030504040204" pitchFamily="50" charset="-128"/>
              </a:rPr>
              <a:t>話し合いのポイント</a:t>
            </a:r>
            <a:endParaRPr kumimoji="1" lang="en-US" altLang="ja-JP" sz="3200" b="1" dirty="0">
              <a:solidFill>
                <a:srgbClr val="00B0F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2"/>
          </p:nvPr>
        </p:nvSpPr>
        <p:spPr/>
        <p:txBody>
          <a:bodyPr/>
          <a:lstStyle/>
          <a:p>
            <a:fld id="{FBAD407A-FBE4-4239-8277-D9B7489C8BE5}" type="slidenum">
              <a:rPr kumimoji="1" lang="ja-JP" altLang="en-US" smtClean="0"/>
              <a:t>10</a:t>
            </a:fld>
            <a:endParaRPr kumimoji="1" lang="ja-JP" altLang="en-US"/>
          </a:p>
        </p:txBody>
      </p:sp>
      <p:sp>
        <p:nvSpPr>
          <p:cNvPr id="21" name="円/楕円 20"/>
          <p:cNvSpPr/>
          <p:nvPr/>
        </p:nvSpPr>
        <p:spPr>
          <a:xfrm>
            <a:off x="10103522" y="136371"/>
            <a:ext cx="1701800" cy="8509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600" dirty="0">
                <a:solidFill>
                  <a:schemeClr val="tx1"/>
                </a:solidFill>
                <a:latin typeface="+mj-ea"/>
                <a:ea typeface="+mj-ea"/>
              </a:rPr>
              <a:t>P.</a:t>
            </a:r>
            <a:r>
              <a:rPr kumimoji="1" lang="ja-JP" altLang="en-US" sz="3600" dirty="0">
                <a:solidFill>
                  <a:schemeClr val="tx1"/>
                </a:solidFill>
                <a:latin typeface="+mj-ea"/>
                <a:ea typeface="+mj-ea"/>
              </a:rPr>
              <a:t>７</a:t>
            </a:r>
          </a:p>
        </p:txBody>
      </p:sp>
      <p:sp>
        <p:nvSpPr>
          <p:cNvPr id="19" name="角丸四角形 18"/>
          <p:cNvSpPr/>
          <p:nvPr/>
        </p:nvSpPr>
        <p:spPr>
          <a:xfrm>
            <a:off x="689304" y="2316721"/>
            <a:ext cx="9639260" cy="4067750"/>
          </a:xfrm>
          <a:prstGeom prst="roundRect">
            <a:avLst/>
          </a:prstGeom>
          <a:ln w="57150">
            <a:solidFill>
              <a:srgbClr val="00B0F0"/>
            </a:solidFill>
          </a:ln>
        </p:spPr>
        <p:style>
          <a:lnRef idx="2">
            <a:schemeClr val="accent6"/>
          </a:lnRef>
          <a:fillRef idx="1">
            <a:schemeClr val="lt1"/>
          </a:fillRef>
          <a:effectRef idx="0">
            <a:schemeClr val="accent6"/>
          </a:effectRef>
          <a:fontRef idx="minor">
            <a:schemeClr val="dk1"/>
          </a:fontRef>
        </p:style>
        <p:txBody>
          <a:bodyPr rtlCol="0" anchor="t"/>
          <a:lstStyle/>
          <a:p>
            <a:pPr algn="ctr"/>
            <a:r>
              <a:rPr lang="ja-JP" altLang="en-US" sz="3600" dirty="0"/>
              <a:t>多様な人が関わるネットワーク組織</a:t>
            </a:r>
            <a:endParaRPr kumimoji="1" lang="en-US" altLang="ja-JP" sz="3600" dirty="0"/>
          </a:p>
        </p:txBody>
      </p:sp>
      <p:sp>
        <p:nvSpPr>
          <p:cNvPr id="26" name="角丸四角形 25"/>
          <p:cNvSpPr/>
          <p:nvPr/>
        </p:nvSpPr>
        <p:spPr>
          <a:xfrm>
            <a:off x="940806" y="3404134"/>
            <a:ext cx="4492240" cy="2615212"/>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b="1" dirty="0">
                <a:latin typeface="Meiryo UI" panose="020B0604030504040204" pitchFamily="50" charset="-128"/>
                <a:ea typeface="Meiryo UI" panose="020B0604030504040204" pitchFamily="50" charset="-128"/>
                <a:cs typeface="Meiryo UI" panose="020B0604030504040204" pitchFamily="50" charset="-128"/>
              </a:rPr>
              <a:t>①共有するため</a:t>
            </a:r>
            <a:endParaRPr kumimoji="1" lang="en-US" altLang="ja-JP" sz="3600" b="1"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3200" dirty="0">
                <a:latin typeface="Meiryo UI" panose="020B0604030504040204" pitchFamily="50" charset="-128"/>
                <a:ea typeface="Meiryo UI" panose="020B0604030504040204" pitchFamily="50" charset="-128"/>
                <a:cs typeface="Meiryo UI" panose="020B0604030504040204" pitchFamily="50" charset="-128"/>
              </a:rPr>
              <a:t>他人ごとを</a:t>
            </a:r>
            <a:r>
              <a:rPr lang="ja-JP" altLang="en-US" sz="3200" b="1" u="sng" dirty="0">
                <a:latin typeface="Meiryo UI" panose="020B0604030504040204" pitchFamily="50" charset="-128"/>
                <a:ea typeface="Meiryo UI" panose="020B0604030504040204" pitchFamily="50" charset="-128"/>
                <a:cs typeface="Meiryo UI" panose="020B0604030504040204" pitchFamily="50" charset="-128"/>
              </a:rPr>
              <a:t>我がこと</a:t>
            </a:r>
            <a:r>
              <a:rPr lang="ja-JP" altLang="en-US" sz="3200" dirty="0">
                <a:latin typeface="Meiryo UI" panose="020B0604030504040204" pitchFamily="50" charset="-128"/>
                <a:ea typeface="Meiryo UI" panose="020B0604030504040204" pitchFamily="50" charset="-128"/>
                <a:cs typeface="Meiryo UI" panose="020B0604030504040204" pitchFamily="50" charset="-128"/>
              </a:rPr>
              <a:t>にする</a:t>
            </a:r>
            <a:endParaRPr lang="en-US" altLang="ja-JP" sz="3200" dirty="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3200" b="1" u="sng" dirty="0">
                <a:latin typeface="Meiryo UI" panose="020B0604030504040204" pitchFamily="50" charset="-128"/>
                <a:ea typeface="Meiryo UI" panose="020B0604030504040204" pitchFamily="50" charset="-128"/>
                <a:cs typeface="Meiryo UI" panose="020B0604030504040204" pitchFamily="50" charset="-128"/>
              </a:rPr>
              <a:t>多くの気づき</a:t>
            </a:r>
            <a:r>
              <a:rPr kumimoji="1" lang="ja-JP" altLang="en-US" sz="3200" dirty="0">
                <a:latin typeface="Meiryo UI" panose="020B0604030504040204" pitchFamily="50" charset="-128"/>
                <a:ea typeface="Meiryo UI" panose="020B0604030504040204" pitchFamily="50" charset="-128"/>
                <a:cs typeface="Meiryo UI" panose="020B0604030504040204" pitchFamily="50" charset="-128"/>
              </a:rPr>
              <a:t>がある</a:t>
            </a:r>
          </a:p>
        </p:txBody>
      </p:sp>
      <p:sp>
        <p:nvSpPr>
          <p:cNvPr id="27" name="角丸四角形 26"/>
          <p:cNvSpPr/>
          <p:nvPr/>
        </p:nvSpPr>
        <p:spPr>
          <a:xfrm>
            <a:off x="5611282" y="3404134"/>
            <a:ext cx="4492240" cy="2615212"/>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b="1" dirty="0">
                <a:latin typeface="Meiryo UI" panose="020B0604030504040204" pitchFamily="50" charset="-128"/>
                <a:ea typeface="Meiryo UI" panose="020B0604030504040204" pitchFamily="50" charset="-128"/>
                <a:cs typeface="Meiryo UI" panose="020B0604030504040204" pitchFamily="50" charset="-128"/>
              </a:rPr>
              <a:t>②解決するため</a:t>
            </a:r>
            <a:endParaRPr lang="en-US" altLang="ja-JP" sz="3600" b="1" dirty="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3200" dirty="0">
                <a:latin typeface="Meiryo UI" panose="020B0604030504040204" pitchFamily="50" charset="-128"/>
                <a:ea typeface="Meiryo UI" panose="020B0604030504040204" pitchFamily="50" charset="-128"/>
                <a:cs typeface="Meiryo UI" panose="020B0604030504040204" pitchFamily="50" charset="-128"/>
              </a:rPr>
              <a:t>解決のための</a:t>
            </a:r>
            <a:r>
              <a:rPr kumimoji="1" lang="ja-JP" altLang="en-US" sz="3200" b="1" u="sng" dirty="0">
                <a:latin typeface="Meiryo UI" panose="020B0604030504040204" pitchFamily="50" charset="-128"/>
                <a:ea typeface="Meiryo UI" panose="020B0604030504040204" pitchFamily="50" charset="-128"/>
                <a:cs typeface="Meiryo UI" panose="020B0604030504040204" pitchFamily="50" charset="-128"/>
              </a:rPr>
              <a:t>様々な</a:t>
            </a:r>
            <a:endParaRPr kumimoji="1" lang="en-US" altLang="ja-JP" sz="3200" b="1" u="sng" dirty="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3200" b="1" u="sng" dirty="0">
                <a:latin typeface="Meiryo UI" panose="020B0604030504040204" pitchFamily="50" charset="-128"/>
                <a:ea typeface="Meiryo UI" panose="020B0604030504040204" pitchFamily="50" charset="-128"/>
                <a:cs typeface="Meiryo UI" panose="020B0604030504040204" pitchFamily="50" charset="-128"/>
              </a:rPr>
              <a:t>アイディア、手段</a:t>
            </a:r>
            <a:r>
              <a:rPr kumimoji="1" lang="ja-JP" altLang="en-US" sz="3200" dirty="0">
                <a:latin typeface="Meiryo UI" panose="020B0604030504040204" pitchFamily="50" charset="-128"/>
                <a:ea typeface="Meiryo UI" panose="020B0604030504040204" pitchFamily="50" charset="-128"/>
                <a:cs typeface="Meiryo UI" panose="020B0604030504040204" pitchFamily="50" charset="-128"/>
              </a:rPr>
              <a:t>を出す</a:t>
            </a:r>
          </a:p>
        </p:txBody>
      </p:sp>
    </p:spTree>
    <p:extLst>
      <p:ext uri="{BB962C8B-B14F-4D97-AF65-F5344CB8AC3E}">
        <p14:creationId xmlns:p14="http://schemas.microsoft.com/office/powerpoint/2010/main" val="2673961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500"/>
                                        <p:tgtEl>
                                          <p:spTgt spid="19"/>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9" grpId="0" animBg="1"/>
      <p:bldP spid="26" grpId="0" animBg="1"/>
      <p:bldP spid="2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２－２</a:t>
            </a:r>
            <a:r>
              <a:rPr kumimoji="1" lang="en-US" altLang="ja-JP" dirty="0"/>
              <a:t/>
            </a:r>
            <a:br>
              <a:rPr kumimoji="1" lang="en-US" altLang="ja-JP" dirty="0"/>
            </a:br>
            <a:r>
              <a:rPr kumimoji="1" lang="ja-JP" altLang="en-US" dirty="0"/>
              <a:t>困りごとを解決するための活動③</a:t>
            </a:r>
          </a:p>
        </p:txBody>
      </p:sp>
      <p:sp>
        <p:nvSpPr>
          <p:cNvPr id="4" name="スライド番号プレースホルダー 3"/>
          <p:cNvSpPr>
            <a:spLocks noGrp="1"/>
          </p:cNvSpPr>
          <p:nvPr>
            <p:ph type="sldNum" sz="quarter" idx="12"/>
          </p:nvPr>
        </p:nvSpPr>
        <p:spPr/>
        <p:txBody>
          <a:bodyPr/>
          <a:lstStyle/>
          <a:p>
            <a:fld id="{FBAD407A-FBE4-4239-8277-D9B7489C8BE5}" type="slidenum">
              <a:rPr kumimoji="1" lang="ja-JP" altLang="en-US" smtClean="0"/>
              <a:t>11</a:t>
            </a:fld>
            <a:endParaRPr kumimoji="1" lang="ja-JP" altLang="en-US"/>
          </a:p>
        </p:txBody>
      </p:sp>
      <p:sp>
        <p:nvSpPr>
          <p:cNvPr id="5" name="円/楕円 4"/>
          <p:cNvSpPr/>
          <p:nvPr/>
        </p:nvSpPr>
        <p:spPr>
          <a:xfrm>
            <a:off x="10103522" y="136371"/>
            <a:ext cx="1701800" cy="8509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600" dirty="0">
                <a:solidFill>
                  <a:schemeClr val="tx1"/>
                </a:solidFill>
                <a:latin typeface="+mj-ea"/>
                <a:ea typeface="+mj-ea"/>
              </a:rPr>
              <a:t>P.</a:t>
            </a:r>
            <a:r>
              <a:rPr kumimoji="1" lang="ja-JP" altLang="en-US" sz="3600" dirty="0">
                <a:solidFill>
                  <a:schemeClr val="tx1"/>
                </a:solidFill>
                <a:latin typeface="+mj-ea"/>
                <a:ea typeface="+mj-ea"/>
              </a:rPr>
              <a:t>７</a:t>
            </a:r>
          </a:p>
        </p:txBody>
      </p:sp>
      <p:sp>
        <p:nvSpPr>
          <p:cNvPr id="6" name="角丸四角形 5"/>
          <p:cNvSpPr/>
          <p:nvPr/>
        </p:nvSpPr>
        <p:spPr>
          <a:xfrm>
            <a:off x="502267" y="1298121"/>
            <a:ext cx="5560311" cy="4067750"/>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kumimoji="1" lang="ja-JP" altLang="en-US" sz="3600" dirty="0">
                <a:latin typeface="Meiryo UI" panose="020B0604030504040204" pitchFamily="50" charset="-128"/>
                <a:ea typeface="Meiryo UI" panose="020B0604030504040204" pitchFamily="50" charset="-128"/>
                <a:cs typeface="Meiryo UI" panose="020B0604030504040204" pitchFamily="50" charset="-128"/>
              </a:rPr>
              <a:t>既存の会議</a:t>
            </a:r>
            <a:endParaRPr kumimoji="1" lang="en-US" altLang="ja-JP" sz="3600" dirty="0">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3600" dirty="0">
              <a:latin typeface="Meiryo UI" panose="020B0604030504040204" pitchFamily="50" charset="-128"/>
              <a:ea typeface="Meiryo UI" panose="020B0604030504040204" pitchFamily="50" charset="-128"/>
              <a:cs typeface="Meiryo UI" panose="020B0604030504040204" pitchFamily="50" charset="-128"/>
            </a:endParaRPr>
          </a:p>
          <a:p>
            <a:pPr algn="ctr"/>
            <a:endParaRPr kumimoji="1" lang="en-US" altLang="ja-JP" sz="3600" dirty="0">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3600" dirty="0">
              <a:latin typeface="Meiryo UI" panose="020B0604030504040204" pitchFamily="50" charset="-128"/>
              <a:ea typeface="Meiryo UI" panose="020B0604030504040204" pitchFamily="50" charset="-128"/>
              <a:cs typeface="Meiryo UI" panose="020B0604030504040204" pitchFamily="50" charset="-128"/>
            </a:endParaRPr>
          </a:p>
          <a:p>
            <a:pPr algn="ctr"/>
            <a:endParaRPr kumimoji="1" lang="en-US" altLang="ja-JP" sz="3600" dirty="0">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3600"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3600" dirty="0">
                <a:latin typeface="Meiryo UI" panose="020B0604030504040204" pitchFamily="50" charset="-128"/>
                <a:ea typeface="Meiryo UI" panose="020B0604030504040204" pitchFamily="50" charset="-128"/>
                <a:cs typeface="Meiryo UI" panose="020B0604030504040204" pitchFamily="50" charset="-128"/>
              </a:rPr>
              <a:t>　　　　　　　　　　　　など</a:t>
            </a:r>
            <a:endParaRPr kumimoji="1" lang="ja-JP" altLang="en-US" sz="3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円/楕円 6"/>
          <p:cNvSpPr/>
          <p:nvPr/>
        </p:nvSpPr>
        <p:spPr>
          <a:xfrm>
            <a:off x="3345824" y="2119707"/>
            <a:ext cx="2592000" cy="1260000"/>
          </a:xfrm>
          <a:prstGeom prst="ellipse">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3200" dirty="0">
                <a:latin typeface="Meiryo UI" panose="020B0604030504040204" pitchFamily="50" charset="-128"/>
                <a:ea typeface="Meiryo UI" panose="020B0604030504040204" pitchFamily="50" charset="-128"/>
                <a:cs typeface="Meiryo UI" panose="020B0604030504040204" pitchFamily="50" charset="-128"/>
              </a:rPr>
              <a:t>地区社協</a:t>
            </a:r>
            <a:endParaRPr kumimoji="1" lang="en-US" altLang="ja-JP" sz="3200" dirty="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3200" dirty="0">
                <a:latin typeface="Meiryo UI" panose="020B0604030504040204" pitchFamily="50" charset="-128"/>
                <a:ea typeface="Meiryo UI" panose="020B0604030504040204" pitchFamily="50" charset="-128"/>
                <a:cs typeface="Meiryo UI" panose="020B0604030504040204" pitchFamily="50" charset="-128"/>
              </a:rPr>
              <a:t>役員会</a:t>
            </a:r>
          </a:p>
        </p:txBody>
      </p:sp>
      <p:sp>
        <p:nvSpPr>
          <p:cNvPr id="9" name="円/楕円 8"/>
          <p:cNvSpPr/>
          <p:nvPr/>
        </p:nvSpPr>
        <p:spPr>
          <a:xfrm>
            <a:off x="694186" y="2155707"/>
            <a:ext cx="2592000" cy="1260000"/>
          </a:xfrm>
          <a:prstGeom prst="ellipse">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3200" dirty="0">
                <a:latin typeface="Meiryo UI" panose="020B0604030504040204" pitchFamily="50" charset="-128"/>
                <a:ea typeface="Meiryo UI" panose="020B0604030504040204" pitchFamily="50" charset="-128"/>
                <a:cs typeface="Meiryo UI" panose="020B0604030504040204" pitchFamily="50" charset="-128"/>
              </a:rPr>
              <a:t>地区社協</a:t>
            </a:r>
            <a:endParaRPr kumimoji="1" lang="en-US" altLang="ja-JP" sz="3200" dirty="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3200" dirty="0">
                <a:latin typeface="Meiryo UI" panose="020B0604030504040204" pitchFamily="50" charset="-128"/>
                <a:ea typeface="Meiryo UI" panose="020B0604030504040204" pitchFamily="50" charset="-128"/>
                <a:cs typeface="Meiryo UI" panose="020B0604030504040204" pitchFamily="50" charset="-128"/>
              </a:rPr>
              <a:t>定例会</a:t>
            </a:r>
          </a:p>
        </p:txBody>
      </p:sp>
      <p:sp>
        <p:nvSpPr>
          <p:cNvPr id="10" name="円/楕円 9"/>
          <p:cNvSpPr/>
          <p:nvPr/>
        </p:nvSpPr>
        <p:spPr>
          <a:xfrm>
            <a:off x="3376500" y="3525419"/>
            <a:ext cx="2592000" cy="1260000"/>
          </a:xfrm>
          <a:prstGeom prst="ellipse">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3200" dirty="0">
                <a:latin typeface="Meiryo UI" panose="020B0604030504040204" pitchFamily="50" charset="-128"/>
                <a:ea typeface="Meiryo UI" panose="020B0604030504040204" pitchFamily="50" charset="-128"/>
                <a:cs typeface="Meiryo UI" panose="020B0604030504040204" pitchFamily="50" charset="-128"/>
              </a:rPr>
              <a:t>地福計画</a:t>
            </a:r>
            <a:endParaRPr kumimoji="1" lang="en-US" altLang="ja-JP" sz="3200"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3200" dirty="0">
                <a:latin typeface="Meiryo UI" panose="020B0604030504040204" pitchFamily="50" charset="-128"/>
                <a:ea typeface="Meiryo UI" panose="020B0604030504040204" pitchFamily="50" charset="-128"/>
                <a:cs typeface="Meiryo UI" panose="020B0604030504040204" pitchFamily="50" charset="-128"/>
              </a:rPr>
              <a:t>委員会</a:t>
            </a:r>
            <a:endParaRPr kumimoji="1" lang="ja-JP" altLang="en-US" sz="3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円/楕円 10"/>
          <p:cNvSpPr/>
          <p:nvPr/>
        </p:nvSpPr>
        <p:spPr>
          <a:xfrm>
            <a:off x="690423" y="3532584"/>
            <a:ext cx="2592000" cy="1260000"/>
          </a:xfrm>
          <a:prstGeom prst="ellipse">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3200" dirty="0">
                <a:latin typeface="Meiryo UI" panose="020B0604030504040204" pitchFamily="50" charset="-128"/>
                <a:ea typeface="Meiryo UI" panose="020B0604030504040204" pitchFamily="50" charset="-128"/>
                <a:cs typeface="Meiryo UI" panose="020B0604030504040204" pitchFamily="50" charset="-128"/>
              </a:rPr>
              <a:t>地区連合会議</a:t>
            </a:r>
          </a:p>
        </p:txBody>
      </p:sp>
      <p:sp>
        <p:nvSpPr>
          <p:cNvPr id="16" name="テキスト ボックス 15"/>
          <p:cNvSpPr txBox="1"/>
          <p:nvPr/>
        </p:nvSpPr>
        <p:spPr>
          <a:xfrm>
            <a:off x="6770020" y="1334937"/>
            <a:ext cx="5407100" cy="1200329"/>
          </a:xfrm>
          <a:prstGeom prst="rect">
            <a:avLst/>
          </a:prstGeom>
          <a:noFill/>
        </p:spPr>
        <p:txBody>
          <a:bodyPr vert="horz" wrap="square" rtlCol="0">
            <a:spAutoFit/>
          </a:bodyPr>
          <a:lstStyle/>
          <a:p>
            <a:pPr algn="ctr"/>
            <a:r>
              <a:rPr kumimoji="1" lang="ja-JP" altLang="en-US" sz="3600" dirty="0">
                <a:latin typeface="Meiryo UI" panose="020B0604030504040204" pitchFamily="50" charset="-128"/>
                <a:ea typeface="Meiryo UI" panose="020B0604030504040204" pitchFamily="50" charset="-128"/>
                <a:cs typeface="Meiryo UI" panose="020B0604030504040204" pitchFamily="50" charset="-128"/>
              </a:rPr>
              <a:t>誰もが参加できる</a:t>
            </a:r>
            <a:endParaRPr kumimoji="1" lang="en-US" altLang="ja-JP" sz="3600" dirty="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3600" dirty="0">
                <a:latin typeface="Meiryo UI" panose="020B0604030504040204" pitchFamily="50" charset="-128"/>
                <a:ea typeface="Meiryo UI" panose="020B0604030504040204" pitchFamily="50" charset="-128"/>
                <a:cs typeface="Meiryo UI" panose="020B0604030504040204" pitchFamily="50" charset="-128"/>
              </a:rPr>
              <a:t>自由で柔軟な話し合いの場</a:t>
            </a:r>
          </a:p>
        </p:txBody>
      </p:sp>
      <p:sp>
        <p:nvSpPr>
          <p:cNvPr id="19" name="正方形/長方形 18"/>
          <p:cNvSpPr/>
          <p:nvPr/>
        </p:nvSpPr>
        <p:spPr>
          <a:xfrm>
            <a:off x="10103522" y="4031673"/>
            <a:ext cx="1701800" cy="2324677"/>
          </a:xfrm>
          <a:prstGeom prst="rect">
            <a:avLst/>
          </a:prstGeom>
          <a:solidFill>
            <a:schemeClr val="bg1"/>
          </a:solidFill>
          <a:ln>
            <a:solidFill>
              <a:schemeClr val="bg1">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p:cNvSpPr txBox="1"/>
          <p:nvPr/>
        </p:nvSpPr>
        <p:spPr>
          <a:xfrm>
            <a:off x="1144030" y="5643075"/>
            <a:ext cx="9413098" cy="1077218"/>
          </a:xfrm>
          <a:prstGeom prst="rect">
            <a:avLst/>
          </a:prstGeom>
          <a:noFill/>
        </p:spPr>
        <p:txBody>
          <a:bodyPr vert="horz" wrap="square" rtlCol="0">
            <a:spAutoFit/>
          </a:bodyPr>
          <a:lstStyle/>
          <a:p>
            <a:r>
              <a:rPr lang="ja-JP" altLang="en-US" sz="3200" dirty="0">
                <a:latin typeface="Meiryo UI" panose="020B0604030504040204" pitchFamily="50" charset="-128"/>
                <a:ea typeface="Meiryo UI" panose="020B0604030504040204" pitchFamily="50" charset="-128"/>
                <a:cs typeface="Meiryo UI" panose="020B0604030504040204" pitchFamily="50" charset="-128"/>
              </a:rPr>
              <a:t>地域の実情に合わせて、地区単位で行うこともあれば</a:t>
            </a:r>
            <a:r>
              <a:rPr lang="ja-JP" altLang="en-US" sz="32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3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3200" dirty="0" smtClean="0">
                <a:latin typeface="Meiryo UI" panose="020B0604030504040204" pitchFamily="50" charset="-128"/>
                <a:ea typeface="Meiryo UI" panose="020B0604030504040204" pitchFamily="50" charset="-128"/>
                <a:cs typeface="Meiryo UI" panose="020B0604030504040204" pitchFamily="50" charset="-128"/>
              </a:rPr>
              <a:t>より</a:t>
            </a:r>
            <a:r>
              <a:rPr lang="ja-JP" altLang="en-US" sz="3200" dirty="0">
                <a:latin typeface="Meiryo UI" panose="020B0604030504040204" pitchFamily="50" charset="-128"/>
                <a:ea typeface="Meiryo UI" panose="020B0604030504040204" pitchFamily="50" charset="-128"/>
                <a:cs typeface="Meiryo UI" panose="020B0604030504040204" pitchFamily="50" charset="-128"/>
              </a:rPr>
              <a:t>身近な地域で行うこともある。</a:t>
            </a:r>
            <a:endParaRPr kumimoji="1" lang="ja-JP" altLang="en-US" sz="3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角丸四角形 19"/>
          <p:cNvSpPr/>
          <p:nvPr/>
        </p:nvSpPr>
        <p:spPr>
          <a:xfrm>
            <a:off x="7458152" y="4037892"/>
            <a:ext cx="4201696" cy="1358196"/>
          </a:xfrm>
          <a:prstGeom prst="roundRect">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当事者に入ってもらう</a:t>
            </a:r>
            <a:endParaRPr lang="en-US" altLang="ja-JP" sz="2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sz="2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子育て中の親、障害など</a:t>
            </a:r>
            <a:r>
              <a:rPr lang="en-US" altLang="ja-JP" sz="2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18" name="角丸四角形 17"/>
          <p:cNvSpPr/>
          <p:nvPr/>
        </p:nvSpPr>
        <p:spPr>
          <a:xfrm>
            <a:off x="7458152" y="2567513"/>
            <a:ext cx="4201696" cy="1358196"/>
          </a:xfrm>
          <a:prstGeom prst="roundRect">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解決に関わってほしい人に入ってもらう</a:t>
            </a:r>
            <a:endParaRPr lang="en-US" altLang="ja-JP" sz="2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sz="2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企業、学校、</a:t>
            </a:r>
            <a:r>
              <a:rPr lang="en-US" altLang="ja-JP" sz="2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NPO</a:t>
            </a:r>
            <a:r>
              <a:rPr lang="ja-JP" altLang="en-US" sz="2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など</a:t>
            </a:r>
            <a:r>
              <a:rPr lang="en-US" altLang="ja-JP" sz="2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p:txBody>
      </p:sp>
    </p:spTree>
    <p:extLst>
      <p:ext uri="{BB962C8B-B14F-4D97-AF65-F5344CB8AC3E}">
        <p14:creationId xmlns:p14="http://schemas.microsoft.com/office/powerpoint/2010/main" val="2082487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childTnLst>
                          </p:cTn>
                        </p:par>
                        <p:par>
                          <p:cTn id="25" fill="hold">
                            <p:stCondLst>
                              <p:cond delay="500"/>
                            </p:stCondLst>
                            <p:childTnLst>
                              <p:par>
                                <p:cTn id="26" presetID="10" presetClass="entr" presetSubtype="0"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500"/>
                                        <p:tgtEl>
                                          <p:spTgt spid="18"/>
                                        </p:tgtEl>
                                      </p:cBhvr>
                                    </p:animEffect>
                                  </p:childTnLst>
                                </p:cTn>
                              </p:par>
                            </p:childTnLst>
                          </p:cTn>
                        </p:par>
                        <p:par>
                          <p:cTn id="29" fill="hold">
                            <p:stCondLst>
                              <p:cond delay="1000"/>
                            </p:stCondLst>
                            <p:childTnLst>
                              <p:par>
                                <p:cTn id="30" presetID="10" presetClass="entr" presetSubtype="0" fill="hold" grpId="0" nodeType="after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5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7">
                                            <p:txEl>
                                              <p:pRg st="0" end="0"/>
                                            </p:txEl>
                                          </p:spTgt>
                                        </p:tgtEl>
                                        <p:attrNameLst>
                                          <p:attrName>style.visibility</p:attrName>
                                        </p:attrNameLst>
                                      </p:cBhvr>
                                      <p:to>
                                        <p:strVal val="visible"/>
                                      </p:to>
                                    </p:set>
                                    <p:animEffect transition="in" filter="fade">
                                      <p:cBhvr>
                                        <p:cTn id="37" dur="500"/>
                                        <p:tgtEl>
                                          <p:spTgt spid="17">
                                            <p:txEl>
                                              <p:pRg st="0" end="0"/>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17">
                                            <p:txEl>
                                              <p:pRg st="1" end="1"/>
                                            </p:txEl>
                                          </p:spTgt>
                                        </p:tgtEl>
                                        <p:attrNameLst>
                                          <p:attrName>style.visibility</p:attrName>
                                        </p:attrNameLst>
                                      </p:cBhvr>
                                      <p:to>
                                        <p:strVal val="visible"/>
                                      </p:to>
                                    </p:set>
                                    <p:animEffect transition="in" filter="fade">
                                      <p:cBhvr>
                                        <p:cTn id="40" dur="500"/>
                                        <p:tgtEl>
                                          <p:spTgt spid="1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0" grpId="0" animBg="1"/>
      <p:bldP spid="11" grpId="0" animBg="1"/>
      <p:bldP spid="16" grpId="0"/>
      <p:bldP spid="20" grpId="0" animBg="1"/>
      <p:bldP spid="1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２－２</a:t>
            </a:r>
            <a:r>
              <a:rPr kumimoji="1" lang="en-US" altLang="ja-JP" dirty="0"/>
              <a:t/>
            </a:r>
            <a:br>
              <a:rPr kumimoji="1" lang="en-US" altLang="ja-JP" dirty="0"/>
            </a:br>
            <a:r>
              <a:rPr kumimoji="1" lang="ja-JP" altLang="en-US" dirty="0"/>
              <a:t>困りごとを解決するための活動④</a:t>
            </a:r>
          </a:p>
        </p:txBody>
      </p:sp>
      <p:sp>
        <p:nvSpPr>
          <p:cNvPr id="4" name="スライド番号プレースホルダー 3"/>
          <p:cNvSpPr>
            <a:spLocks noGrp="1"/>
          </p:cNvSpPr>
          <p:nvPr>
            <p:ph type="sldNum" sz="quarter" idx="12"/>
          </p:nvPr>
        </p:nvSpPr>
        <p:spPr/>
        <p:txBody>
          <a:bodyPr/>
          <a:lstStyle/>
          <a:p>
            <a:fld id="{FBAD407A-FBE4-4239-8277-D9B7489C8BE5}" type="slidenum">
              <a:rPr kumimoji="1" lang="ja-JP" altLang="en-US" smtClean="0"/>
              <a:t>12</a:t>
            </a:fld>
            <a:endParaRPr kumimoji="1" lang="ja-JP" altLang="en-US"/>
          </a:p>
        </p:txBody>
      </p:sp>
      <p:sp>
        <p:nvSpPr>
          <p:cNvPr id="5" name="円/楕円 4"/>
          <p:cNvSpPr/>
          <p:nvPr/>
        </p:nvSpPr>
        <p:spPr>
          <a:xfrm>
            <a:off x="10103522" y="136371"/>
            <a:ext cx="1701800" cy="8509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600" dirty="0">
                <a:solidFill>
                  <a:schemeClr val="tx1"/>
                </a:solidFill>
                <a:latin typeface="+mj-ea"/>
                <a:ea typeface="+mj-ea"/>
              </a:rPr>
              <a:t>P.</a:t>
            </a:r>
            <a:r>
              <a:rPr kumimoji="1" lang="ja-JP" altLang="en-US" sz="3600" dirty="0">
                <a:solidFill>
                  <a:schemeClr val="tx1"/>
                </a:solidFill>
                <a:latin typeface="+mj-ea"/>
                <a:ea typeface="+mj-ea"/>
              </a:rPr>
              <a:t>８</a:t>
            </a:r>
          </a:p>
        </p:txBody>
      </p:sp>
      <p:sp>
        <p:nvSpPr>
          <p:cNvPr id="6" name="角丸四角形 5"/>
          <p:cNvSpPr/>
          <p:nvPr/>
        </p:nvSpPr>
        <p:spPr>
          <a:xfrm>
            <a:off x="1305887" y="3016661"/>
            <a:ext cx="2992582" cy="1288473"/>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b="1" dirty="0">
                <a:latin typeface="Meiryo UI" panose="020B0604030504040204" pitchFamily="50" charset="-128"/>
                <a:ea typeface="Meiryo UI" panose="020B0604030504040204" pitchFamily="50" charset="-128"/>
                <a:cs typeface="Meiryo UI" panose="020B0604030504040204" pitchFamily="50" charset="-128"/>
              </a:rPr>
              <a:t>話し合いの場</a:t>
            </a:r>
          </a:p>
        </p:txBody>
      </p:sp>
      <p:sp>
        <p:nvSpPr>
          <p:cNvPr id="11" name="角丸四角形 10"/>
          <p:cNvSpPr/>
          <p:nvPr/>
        </p:nvSpPr>
        <p:spPr>
          <a:xfrm>
            <a:off x="7084702" y="1813088"/>
            <a:ext cx="2992582" cy="1188000"/>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dirty="0">
                <a:latin typeface="Meiryo UI" panose="020B0604030504040204" pitchFamily="50" charset="-128"/>
                <a:ea typeface="Meiryo UI" panose="020B0604030504040204" pitchFamily="50" charset="-128"/>
                <a:cs typeface="Meiryo UI" panose="020B0604030504040204" pitchFamily="50" charset="-128"/>
              </a:rPr>
              <a:t>解決のための様々な活動</a:t>
            </a:r>
          </a:p>
        </p:txBody>
      </p:sp>
      <p:sp>
        <p:nvSpPr>
          <p:cNvPr id="14" name="角丸四角形 13"/>
          <p:cNvSpPr/>
          <p:nvPr/>
        </p:nvSpPr>
        <p:spPr>
          <a:xfrm>
            <a:off x="7114309" y="3080749"/>
            <a:ext cx="2992582" cy="1188000"/>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b="1" dirty="0">
                <a:latin typeface="Meiryo UI" panose="020B0604030504040204" pitchFamily="50" charset="-128"/>
                <a:ea typeface="Meiryo UI" panose="020B0604030504040204" pitchFamily="50" charset="-128"/>
                <a:cs typeface="Meiryo UI" panose="020B0604030504040204" pitchFamily="50" charset="-128"/>
              </a:rPr>
              <a:t>身近な地域での活動を応援</a:t>
            </a:r>
          </a:p>
        </p:txBody>
      </p:sp>
      <p:sp>
        <p:nvSpPr>
          <p:cNvPr id="15" name="角丸四角形 14"/>
          <p:cNvSpPr/>
          <p:nvPr/>
        </p:nvSpPr>
        <p:spPr>
          <a:xfrm>
            <a:off x="7114309" y="4367009"/>
            <a:ext cx="2992582" cy="1188000"/>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dirty="0">
                <a:latin typeface="Meiryo UI" panose="020B0604030504040204" pitchFamily="50" charset="-128"/>
                <a:ea typeface="Meiryo UI" panose="020B0604030504040204" pitchFamily="50" charset="-128"/>
                <a:cs typeface="Meiryo UI" panose="020B0604030504040204" pitchFamily="50" charset="-128"/>
              </a:rPr>
              <a:t>住民の理解を広げる</a:t>
            </a:r>
          </a:p>
        </p:txBody>
      </p:sp>
      <p:sp>
        <p:nvSpPr>
          <p:cNvPr id="18" name="右矢印 17"/>
          <p:cNvSpPr/>
          <p:nvPr/>
        </p:nvSpPr>
        <p:spPr>
          <a:xfrm>
            <a:off x="4637906" y="3342568"/>
            <a:ext cx="2244436" cy="849824"/>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右矢印 19"/>
          <p:cNvSpPr/>
          <p:nvPr/>
        </p:nvSpPr>
        <p:spPr>
          <a:xfrm rot="1200000">
            <a:off x="4622365" y="4374647"/>
            <a:ext cx="2244436" cy="849824"/>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右矢印 20"/>
          <p:cNvSpPr/>
          <p:nvPr/>
        </p:nvSpPr>
        <p:spPr>
          <a:xfrm rot="-1200000">
            <a:off x="4622364" y="2383434"/>
            <a:ext cx="2244436" cy="849824"/>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p:cNvSpPr txBox="1"/>
          <p:nvPr/>
        </p:nvSpPr>
        <p:spPr>
          <a:xfrm>
            <a:off x="6835335" y="1152013"/>
            <a:ext cx="4969987" cy="646331"/>
          </a:xfrm>
          <a:prstGeom prst="rect">
            <a:avLst/>
          </a:prstGeom>
          <a:noFill/>
        </p:spPr>
        <p:txBody>
          <a:bodyPr vert="horz" wrap="square" rtlCol="0">
            <a:spAutoFit/>
          </a:bodyPr>
          <a:lstStyle/>
          <a:p>
            <a:r>
              <a:rPr kumimoji="1" lang="ja-JP" altLang="en-US" sz="3600" dirty="0"/>
              <a:t>解決のために・・・</a:t>
            </a:r>
          </a:p>
        </p:txBody>
      </p:sp>
      <p:sp>
        <p:nvSpPr>
          <p:cNvPr id="24" name="テキスト ボックス 23"/>
          <p:cNvSpPr txBox="1"/>
          <p:nvPr/>
        </p:nvSpPr>
        <p:spPr>
          <a:xfrm>
            <a:off x="1974273" y="5644257"/>
            <a:ext cx="8624454" cy="1077218"/>
          </a:xfrm>
          <a:prstGeom prst="rect">
            <a:avLst/>
          </a:prstGeom>
          <a:noFill/>
        </p:spPr>
        <p:txBody>
          <a:bodyPr vert="horz" wrap="square" rtlCol="0">
            <a:spAutoFit/>
          </a:bodyPr>
          <a:lstStyle/>
          <a:p>
            <a:r>
              <a:rPr lang="ja-JP" altLang="en-US" sz="3200" dirty="0">
                <a:latin typeface="Meiryo UI" panose="020B0604030504040204" pitchFamily="50" charset="-128"/>
                <a:ea typeface="Meiryo UI" panose="020B0604030504040204" pitchFamily="50" charset="-128"/>
                <a:cs typeface="Meiryo UI" panose="020B0604030504040204" pitchFamily="50" charset="-128"/>
              </a:rPr>
              <a:t>地区社協は活動の主体であるだけではなく、様々な方法で地域の活動を応援する</a:t>
            </a:r>
            <a:endParaRPr kumimoji="1" lang="ja-JP" altLang="en-US" sz="32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3" name="図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988" y="4362813"/>
            <a:ext cx="2286000" cy="2562887"/>
          </a:xfrm>
          <a:prstGeom prst="rect">
            <a:avLst/>
          </a:prstGeom>
        </p:spPr>
      </p:pic>
      <p:pic>
        <p:nvPicPr>
          <p:cNvPr id="8" name="図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723638" flipH="1">
            <a:off x="9753464" y="2789504"/>
            <a:ext cx="1543563" cy="2058084"/>
          </a:xfrm>
          <a:prstGeom prst="rect">
            <a:avLst/>
          </a:prstGeom>
        </p:spPr>
      </p:pic>
    </p:spTree>
    <p:extLst>
      <p:ext uri="{BB962C8B-B14F-4D97-AF65-F5344CB8AC3E}">
        <p14:creationId xmlns:p14="http://schemas.microsoft.com/office/powerpoint/2010/main" val="1762637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500"/>
                                        <p:tgtEl>
                                          <p:spTgt spid="20"/>
                                        </p:tgtEl>
                                      </p:cBhvr>
                                    </p:animEffect>
                                  </p:childTnLst>
                                </p:cTn>
                              </p:par>
                            </p:childTnLst>
                          </p:cTn>
                        </p:par>
                        <p:par>
                          <p:cTn id="19" fill="hold">
                            <p:stCondLst>
                              <p:cond delay="500"/>
                            </p:stCondLst>
                            <p:childTnLst>
                              <p:par>
                                <p:cTn id="20" presetID="10"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fade">
                                      <p:cBhvr>
                                        <p:cTn id="25" dur="500"/>
                                        <p:tgtEl>
                                          <p:spTgt spid="2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500"/>
                                        <p:tgtEl>
                                          <p:spTgt spid="3"/>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fade">
                                      <p:cBhvr>
                                        <p:cTn id="39" dur="500"/>
                                        <p:tgtEl>
                                          <p:spTgt spid="24"/>
                                        </p:tgtEl>
                                      </p:cBhvr>
                                    </p:animEffect>
                                  </p:childTnLst>
                                </p:cTn>
                              </p:par>
                              <p:par>
                                <p:cTn id="40" presetID="10" presetClass="entr" presetSubtype="0" fill="hold" nodeType="with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P spid="14" grpId="0" animBg="1"/>
      <p:bldP spid="15" grpId="0" animBg="1"/>
      <p:bldP spid="18" grpId="0" animBg="1"/>
      <p:bldP spid="20" grpId="0" animBg="1"/>
      <p:bldP spid="21" grpId="0" animBg="1"/>
      <p:bldP spid="22" grpId="0"/>
      <p:bldP spid="2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２－３</a:t>
            </a:r>
            <a:r>
              <a:rPr kumimoji="1" lang="en-US" altLang="ja-JP" dirty="0"/>
              <a:t/>
            </a:r>
            <a:br>
              <a:rPr kumimoji="1" lang="en-US" altLang="ja-JP" dirty="0"/>
            </a:br>
            <a:r>
              <a:rPr kumimoji="1" lang="ja-JP" altLang="en-US" dirty="0"/>
              <a:t>地区社協の強みを活かす①</a:t>
            </a:r>
          </a:p>
        </p:txBody>
      </p:sp>
      <p:sp>
        <p:nvSpPr>
          <p:cNvPr id="4" name="スライド番号プレースホルダー 3"/>
          <p:cNvSpPr>
            <a:spLocks noGrp="1"/>
          </p:cNvSpPr>
          <p:nvPr>
            <p:ph type="sldNum" sz="quarter" idx="12"/>
          </p:nvPr>
        </p:nvSpPr>
        <p:spPr/>
        <p:txBody>
          <a:bodyPr/>
          <a:lstStyle/>
          <a:p>
            <a:fld id="{FBAD407A-FBE4-4239-8277-D9B7489C8BE5}" type="slidenum">
              <a:rPr kumimoji="1" lang="ja-JP" altLang="en-US" smtClean="0"/>
              <a:t>13</a:t>
            </a:fld>
            <a:endParaRPr kumimoji="1" lang="ja-JP" altLang="en-US"/>
          </a:p>
        </p:txBody>
      </p:sp>
      <p:sp>
        <p:nvSpPr>
          <p:cNvPr id="5" name="円/楕円 4"/>
          <p:cNvSpPr/>
          <p:nvPr/>
        </p:nvSpPr>
        <p:spPr>
          <a:xfrm>
            <a:off x="10103522" y="136371"/>
            <a:ext cx="1701800" cy="8509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b="1" dirty="0">
                <a:solidFill>
                  <a:schemeClr val="tx1"/>
                </a:solidFill>
                <a:latin typeface="+mj-ea"/>
                <a:ea typeface="+mj-ea"/>
              </a:rPr>
              <a:t>P.</a:t>
            </a:r>
            <a:r>
              <a:rPr kumimoji="1" lang="ja-JP" altLang="en-US" sz="2400" b="1" dirty="0">
                <a:solidFill>
                  <a:schemeClr val="tx1"/>
                </a:solidFill>
                <a:latin typeface="+mj-ea"/>
                <a:ea typeface="+mj-ea"/>
              </a:rPr>
              <a:t>９、</a:t>
            </a:r>
            <a:r>
              <a:rPr kumimoji="1" lang="en-US" altLang="ja-JP" sz="2400" b="1" dirty="0">
                <a:solidFill>
                  <a:schemeClr val="tx1"/>
                </a:solidFill>
                <a:latin typeface="+mj-ea"/>
                <a:ea typeface="+mj-ea"/>
              </a:rPr>
              <a:t>10</a:t>
            </a:r>
            <a:endParaRPr kumimoji="1" lang="ja-JP" altLang="en-US" sz="2400" b="1" dirty="0">
              <a:solidFill>
                <a:schemeClr val="tx1"/>
              </a:solidFill>
              <a:latin typeface="+mj-ea"/>
              <a:ea typeface="+mj-ea"/>
            </a:endParaRPr>
          </a:p>
        </p:txBody>
      </p:sp>
      <p:sp>
        <p:nvSpPr>
          <p:cNvPr id="6" name="角丸四角形 5"/>
          <p:cNvSpPr/>
          <p:nvPr/>
        </p:nvSpPr>
        <p:spPr>
          <a:xfrm>
            <a:off x="1953492" y="1417565"/>
            <a:ext cx="3744000" cy="2410690"/>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600" dirty="0">
                <a:latin typeface="Meiryo UI" panose="020B0604030504040204" pitchFamily="50" charset="-128"/>
                <a:ea typeface="Meiryo UI" panose="020B0604030504040204" pitchFamily="50" charset="-128"/>
                <a:cs typeface="Meiryo UI" panose="020B0604030504040204" pitchFamily="50" charset="-128"/>
              </a:rPr>
              <a:t>１誰もが参加</a:t>
            </a:r>
            <a:endParaRPr lang="en-US" altLang="ja-JP" sz="36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3600" dirty="0">
                <a:latin typeface="Meiryo UI" panose="020B0604030504040204" pitchFamily="50" charset="-128"/>
                <a:ea typeface="Meiryo UI" panose="020B0604030504040204" pitchFamily="50" charset="-128"/>
                <a:cs typeface="Meiryo UI" panose="020B0604030504040204" pitchFamily="50" charset="-128"/>
              </a:rPr>
              <a:t>　 できる</a:t>
            </a:r>
            <a:endParaRPr lang="en-US" altLang="ja-JP" sz="36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3600" dirty="0">
                <a:latin typeface="Meiryo UI" panose="020B0604030504040204" pitchFamily="50" charset="-128"/>
                <a:ea typeface="Meiryo UI" panose="020B0604030504040204" pitchFamily="50" charset="-128"/>
                <a:cs typeface="Meiryo UI" panose="020B0604030504040204" pitchFamily="50" charset="-128"/>
              </a:rPr>
              <a:t>　 話し合いの場</a:t>
            </a:r>
            <a:endParaRPr lang="en-US" altLang="ja-JP" sz="36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3600" dirty="0">
                <a:latin typeface="Meiryo UI" panose="020B0604030504040204" pitchFamily="50" charset="-128"/>
                <a:ea typeface="Meiryo UI" panose="020B0604030504040204" pitchFamily="50" charset="-128"/>
                <a:cs typeface="Meiryo UI" panose="020B0604030504040204" pitchFamily="50" charset="-128"/>
              </a:rPr>
              <a:t>　 がカギ！</a:t>
            </a:r>
          </a:p>
        </p:txBody>
      </p:sp>
      <p:sp>
        <p:nvSpPr>
          <p:cNvPr id="8" name="角丸四角形 7"/>
          <p:cNvSpPr/>
          <p:nvPr/>
        </p:nvSpPr>
        <p:spPr>
          <a:xfrm>
            <a:off x="1953492" y="4128222"/>
            <a:ext cx="3744000" cy="2410690"/>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600" dirty="0">
                <a:latin typeface="Meiryo UI" panose="020B0604030504040204" pitchFamily="50" charset="-128"/>
                <a:ea typeface="Meiryo UI" panose="020B0604030504040204" pitchFamily="50" charset="-128"/>
                <a:cs typeface="Meiryo UI" panose="020B0604030504040204" pitchFamily="50" charset="-128"/>
              </a:rPr>
              <a:t>３放っておけない、</a:t>
            </a:r>
            <a:endParaRPr lang="en-US" altLang="ja-JP" sz="36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3600" dirty="0">
                <a:latin typeface="Meiryo UI" panose="020B0604030504040204" pitchFamily="50" charset="-128"/>
                <a:ea typeface="Meiryo UI" panose="020B0604030504040204" pitchFamily="50" charset="-128"/>
                <a:cs typeface="Meiryo UI" panose="020B0604030504040204" pitchFamily="50" charset="-128"/>
              </a:rPr>
              <a:t>　 という人たちの</a:t>
            </a:r>
            <a:endParaRPr lang="en-US" altLang="ja-JP" sz="36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3600" dirty="0">
                <a:latin typeface="Meiryo UI" panose="020B0604030504040204" pitchFamily="50" charset="-128"/>
                <a:ea typeface="Meiryo UI" panose="020B0604030504040204" pitchFamily="50" charset="-128"/>
                <a:cs typeface="Meiryo UI" panose="020B0604030504040204" pitchFamily="50" charset="-128"/>
              </a:rPr>
              <a:t>　 集まりだから</a:t>
            </a:r>
            <a:r>
              <a:rPr lang="ja-JP" altLang="en-US" sz="3600" dirty="0">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3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角丸四角形 8"/>
          <p:cNvSpPr/>
          <p:nvPr/>
        </p:nvSpPr>
        <p:spPr>
          <a:xfrm>
            <a:off x="5902037" y="1417565"/>
            <a:ext cx="3744000" cy="2410690"/>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600" dirty="0">
                <a:latin typeface="Meiryo UI" panose="020B0604030504040204" pitchFamily="50" charset="-128"/>
                <a:ea typeface="Meiryo UI" panose="020B0604030504040204" pitchFamily="50" charset="-128"/>
                <a:cs typeface="Meiryo UI" panose="020B0604030504040204" pitchFamily="50" charset="-128"/>
              </a:rPr>
              <a:t>２公共性の高い</a:t>
            </a:r>
            <a:endParaRPr lang="en-US" altLang="ja-JP" sz="36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3600" dirty="0">
                <a:latin typeface="Meiryo UI" panose="020B0604030504040204" pitchFamily="50" charset="-128"/>
                <a:ea typeface="Meiryo UI" panose="020B0604030504040204" pitchFamily="50" charset="-128"/>
                <a:cs typeface="Meiryo UI" panose="020B0604030504040204" pitchFamily="50" charset="-128"/>
              </a:rPr>
              <a:t>　 ネットワーク</a:t>
            </a:r>
            <a:endParaRPr lang="en-US" altLang="ja-JP" sz="36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3600" dirty="0">
                <a:latin typeface="Meiryo UI" panose="020B0604030504040204" pitchFamily="50" charset="-128"/>
                <a:ea typeface="Meiryo UI" panose="020B0604030504040204" pitchFamily="50" charset="-128"/>
                <a:cs typeface="Meiryo UI" panose="020B0604030504040204" pitchFamily="50" charset="-128"/>
              </a:rPr>
              <a:t>　 資金力もあり！</a:t>
            </a:r>
          </a:p>
        </p:txBody>
      </p:sp>
      <p:sp>
        <p:nvSpPr>
          <p:cNvPr id="10" name="角丸四角形 9"/>
          <p:cNvSpPr/>
          <p:nvPr/>
        </p:nvSpPr>
        <p:spPr>
          <a:xfrm>
            <a:off x="5902037" y="4128221"/>
            <a:ext cx="3744000" cy="2410690"/>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600" dirty="0">
                <a:latin typeface="Meiryo UI" panose="020B0604030504040204" pitchFamily="50" charset="-128"/>
                <a:ea typeface="Meiryo UI" panose="020B0604030504040204" pitchFamily="50" charset="-128"/>
                <a:cs typeface="Meiryo UI" panose="020B0604030504040204" pitchFamily="50" charset="-128"/>
              </a:rPr>
              <a:t>４</a:t>
            </a:r>
            <a:endParaRPr lang="en-US" altLang="ja-JP" sz="36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3600" dirty="0">
                <a:latin typeface="Meiryo UI" panose="020B0604030504040204" pitchFamily="50" charset="-128"/>
                <a:ea typeface="Meiryo UI" panose="020B0604030504040204" pitchFamily="50" charset="-128"/>
                <a:cs typeface="Meiryo UI" panose="020B0604030504040204" pitchFamily="50" charset="-128"/>
              </a:rPr>
              <a:t>　 ５年後も</a:t>
            </a:r>
            <a:endParaRPr lang="en-US" altLang="ja-JP" sz="36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3600" dirty="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3600" dirty="0">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3600" dirty="0">
                <a:latin typeface="Meiryo UI" panose="020B0604030504040204" pitchFamily="50" charset="-128"/>
                <a:ea typeface="Meiryo UI" panose="020B0604030504040204" pitchFamily="50" charset="-128"/>
                <a:cs typeface="Meiryo UI" panose="020B0604030504040204" pitchFamily="50" charset="-128"/>
              </a:rPr>
              <a:t>年後も・・・</a:t>
            </a:r>
          </a:p>
        </p:txBody>
      </p:sp>
    </p:spTree>
    <p:extLst>
      <p:ext uri="{BB962C8B-B14F-4D97-AF65-F5344CB8AC3E}">
        <p14:creationId xmlns:p14="http://schemas.microsoft.com/office/powerpoint/2010/main" val="71678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２－３</a:t>
            </a:r>
            <a:r>
              <a:rPr lang="en-US" altLang="ja-JP" dirty="0"/>
              <a:t/>
            </a:r>
            <a:br>
              <a:rPr lang="en-US" altLang="ja-JP" dirty="0"/>
            </a:br>
            <a:r>
              <a:rPr lang="ja-JP" altLang="en-US" dirty="0"/>
              <a:t>地区社協の強みを活かす②</a:t>
            </a:r>
            <a:endParaRPr kumimoji="1" lang="ja-JP" altLang="en-US" dirty="0"/>
          </a:p>
        </p:txBody>
      </p:sp>
      <p:sp>
        <p:nvSpPr>
          <p:cNvPr id="3" name="コンテンツ プレースホルダー 2"/>
          <p:cNvSpPr>
            <a:spLocks noGrp="1"/>
          </p:cNvSpPr>
          <p:nvPr>
            <p:ph idx="1"/>
          </p:nvPr>
        </p:nvSpPr>
        <p:spPr>
          <a:xfrm>
            <a:off x="438822" y="1402443"/>
            <a:ext cx="10515600" cy="4792146"/>
          </a:xfrm>
        </p:spPr>
        <p:txBody>
          <a:bodyPr>
            <a:normAutofit/>
          </a:bodyPr>
          <a:lstStyle/>
          <a:p>
            <a:pPr marL="0" indent="0">
              <a:buNone/>
            </a:pPr>
            <a:r>
              <a:rPr lang="ja-JP" altLang="en-US" sz="3200" b="1" dirty="0">
                <a:solidFill>
                  <a:srgbClr val="00B0F0"/>
                </a:solidFill>
                <a:latin typeface="Meiryo UI" panose="020B0604030504040204" pitchFamily="50" charset="-128"/>
                <a:ea typeface="Meiryo UI" panose="020B0604030504040204" pitchFamily="50" charset="-128"/>
                <a:cs typeface="Meiryo UI" panose="020B0604030504040204" pitchFamily="50" charset="-128"/>
              </a:rPr>
              <a:t>誰もが参加できる</a:t>
            </a:r>
            <a:r>
              <a:rPr kumimoji="1" lang="ja-JP" altLang="en-US" sz="3200" b="1" dirty="0">
                <a:solidFill>
                  <a:srgbClr val="00B0F0"/>
                </a:solidFill>
                <a:latin typeface="Meiryo UI" panose="020B0604030504040204" pitchFamily="50" charset="-128"/>
                <a:ea typeface="Meiryo UI" panose="020B0604030504040204" pitchFamily="50" charset="-128"/>
                <a:cs typeface="Meiryo UI" panose="020B0604030504040204" pitchFamily="50" charset="-128"/>
              </a:rPr>
              <a:t>話し合いの場がカギ！</a:t>
            </a:r>
            <a:endParaRPr kumimoji="1" lang="en-US" altLang="ja-JP" sz="3200" b="1" dirty="0">
              <a:solidFill>
                <a:srgbClr val="00B0F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2"/>
          </p:nvPr>
        </p:nvSpPr>
        <p:spPr/>
        <p:txBody>
          <a:bodyPr/>
          <a:lstStyle/>
          <a:p>
            <a:fld id="{FBAD407A-FBE4-4239-8277-D9B7489C8BE5}" type="slidenum">
              <a:rPr kumimoji="1" lang="ja-JP" altLang="en-US" smtClean="0"/>
              <a:t>14</a:t>
            </a:fld>
            <a:endParaRPr kumimoji="1" lang="ja-JP" altLang="en-US"/>
          </a:p>
        </p:txBody>
      </p:sp>
      <p:sp>
        <p:nvSpPr>
          <p:cNvPr id="5" name="円/楕円 4"/>
          <p:cNvSpPr/>
          <p:nvPr/>
        </p:nvSpPr>
        <p:spPr>
          <a:xfrm>
            <a:off x="10103522" y="136371"/>
            <a:ext cx="1701800" cy="8509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b="1" dirty="0">
                <a:solidFill>
                  <a:schemeClr val="tx1"/>
                </a:solidFill>
                <a:latin typeface="+mj-ea"/>
                <a:ea typeface="+mj-ea"/>
              </a:rPr>
              <a:t>P.</a:t>
            </a:r>
            <a:r>
              <a:rPr kumimoji="1" lang="ja-JP" altLang="en-US" sz="2400" b="1" dirty="0">
                <a:solidFill>
                  <a:schemeClr val="tx1"/>
                </a:solidFill>
                <a:latin typeface="+mj-ea"/>
                <a:ea typeface="+mj-ea"/>
              </a:rPr>
              <a:t>９、</a:t>
            </a:r>
            <a:r>
              <a:rPr kumimoji="1" lang="en-US" altLang="ja-JP" sz="2400" b="1" dirty="0">
                <a:solidFill>
                  <a:schemeClr val="tx1"/>
                </a:solidFill>
                <a:latin typeface="+mj-ea"/>
                <a:ea typeface="+mj-ea"/>
              </a:rPr>
              <a:t>10</a:t>
            </a:r>
            <a:endParaRPr kumimoji="1" lang="ja-JP" altLang="en-US" sz="2400" b="1" dirty="0">
              <a:solidFill>
                <a:schemeClr val="tx1"/>
              </a:solidFill>
              <a:latin typeface="+mj-ea"/>
              <a:ea typeface="+mj-ea"/>
            </a:endParaRPr>
          </a:p>
        </p:txBody>
      </p:sp>
      <p:sp>
        <p:nvSpPr>
          <p:cNvPr id="6" name="円柱 5"/>
          <p:cNvSpPr/>
          <p:nvPr/>
        </p:nvSpPr>
        <p:spPr>
          <a:xfrm>
            <a:off x="1180918" y="4509655"/>
            <a:ext cx="8150031" cy="1846695"/>
          </a:xfrm>
          <a:prstGeom prst="can">
            <a:avLst>
              <a:gd name="adj" fmla="val 50000"/>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3600" dirty="0"/>
          </a:p>
          <a:p>
            <a:pPr algn="ctr"/>
            <a:r>
              <a:rPr kumimoji="1" lang="ja-JP" altLang="en-US" sz="3600" dirty="0"/>
              <a:t>地域</a:t>
            </a:r>
            <a:endParaRPr kumimoji="1" lang="ja-JP" altLang="en-US" dirty="0"/>
          </a:p>
        </p:txBody>
      </p:sp>
      <p:pic>
        <p:nvPicPr>
          <p:cNvPr id="7" name="図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18863">
            <a:off x="8772881" y="4385274"/>
            <a:ext cx="1648346" cy="2190493"/>
          </a:xfrm>
          <a:prstGeom prst="rect">
            <a:avLst/>
          </a:prstGeom>
        </p:spPr>
      </p:pic>
      <p:pic>
        <p:nvPicPr>
          <p:cNvPr id="11" name="図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688760">
            <a:off x="6851341" y="2081128"/>
            <a:ext cx="1759478" cy="1759478"/>
          </a:xfrm>
          <a:prstGeom prst="rect">
            <a:avLst/>
          </a:prstGeom>
        </p:spPr>
      </p:pic>
      <p:pic>
        <p:nvPicPr>
          <p:cNvPr id="12" name="図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31456" y="1856035"/>
            <a:ext cx="3896572" cy="3565363"/>
          </a:xfrm>
          <a:prstGeom prst="rect">
            <a:avLst/>
          </a:prstGeom>
        </p:spPr>
      </p:pic>
      <p:pic>
        <p:nvPicPr>
          <p:cNvPr id="10" name="図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869878">
            <a:off x="1366863" y="3111995"/>
            <a:ext cx="2486073" cy="2029257"/>
          </a:xfrm>
          <a:prstGeom prst="rect">
            <a:avLst/>
          </a:prstGeom>
        </p:spPr>
      </p:pic>
      <p:pic>
        <p:nvPicPr>
          <p:cNvPr id="13" name="図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0537523" flipH="1">
            <a:off x="291626" y="4390590"/>
            <a:ext cx="1683944" cy="2179862"/>
          </a:xfrm>
          <a:prstGeom prst="rect">
            <a:avLst/>
          </a:prstGeom>
        </p:spPr>
      </p:pic>
      <p:sp>
        <p:nvSpPr>
          <p:cNvPr id="15" name="ハート 14"/>
          <p:cNvSpPr/>
          <p:nvPr/>
        </p:nvSpPr>
        <p:spPr>
          <a:xfrm rot="20981187">
            <a:off x="2873942" y="4122204"/>
            <a:ext cx="1280340" cy="1173601"/>
          </a:xfrm>
          <a:prstGeom prst="heart">
            <a:avLst/>
          </a:prstGeom>
          <a:solidFill>
            <a:srgbClr val="FF6699"/>
          </a:solidFill>
          <a:ln>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latin typeface="Meiryo UI" panose="020B0604030504040204" pitchFamily="50" charset="-128"/>
                <a:ea typeface="Meiryo UI" panose="020B0604030504040204" pitchFamily="50" charset="-128"/>
                <a:cs typeface="Meiryo UI" panose="020B0604030504040204" pitchFamily="50" charset="-128"/>
              </a:rPr>
              <a:t>福祉</a:t>
            </a:r>
          </a:p>
        </p:txBody>
      </p:sp>
      <p:sp>
        <p:nvSpPr>
          <p:cNvPr id="17" name="ハート 16"/>
          <p:cNvSpPr/>
          <p:nvPr/>
        </p:nvSpPr>
        <p:spPr>
          <a:xfrm rot="20981187">
            <a:off x="3096922" y="2066588"/>
            <a:ext cx="1280340" cy="1173601"/>
          </a:xfrm>
          <a:prstGeom prst="heart">
            <a:avLst/>
          </a:prstGeom>
          <a:solidFill>
            <a:srgbClr val="FF6699"/>
          </a:solidFill>
          <a:ln>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latin typeface="Meiryo UI" panose="020B0604030504040204" pitchFamily="50" charset="-128"/>
                <a:ea typeface="Meiryo UI" panose="020B0604030504040204" pitchFamily="50" charset="-128"/>
                <a:cs typeface="Meiryo UI" panose="020B0604030504040204" pitchFamily="50" charset="-128"/>
              </a:rPr>
              <a:t>福祉</a:t>
            </a:r>
          </a:p>
        </p:txBody>
      </p:sp>
      <p:pic>
        <p:nvPicPr>
          <p:cNvPr id="8" name="図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634675">
            <a:off x="7709093" y="3078182"/>
            <a:ext cx="1615553" cy="2122237"/>
          </a:xfrm>
          <a:prstGeom prst="rect">
            <a:avLst/>
          </a:prstGeom>
        </p:spPr>
      </p:pic>
      <p:sp>
        <p:nvSpPr>
          <p:cNvPr id="16" name="ハート 15"/>
          <p:cNvSpPr/>
          <p:nvPr/>
        </p:nvSpPr>
        <p:spPr>
          <a:xfrm rot="782449">
            <a:off x="6997979" y="3331095"/>
            <a:ext cx="1280340" cy="1173601"/>
          </a:xfrm>
          <a:prstGeom prst="heart">
            <a:avLst/>
          </a:prstGeom>
          <a:solidFill>
            <a:srgbClr val="FF6699"/>
          </a:solidFill>
          <a:ln>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latin typeface="Meiryo UI" panose="020B0604030504040204" pitchFamily="50" charset="-128"/>
                <a:ea typeface="Meiryo UI" panose="020B0604030504040204" pitchFamily="50" charset="-128"/>
                <a:cs typeface="Meiryo UI" panose="020B0604030504040204" pitchFamily="50" charset="-128"/>
              </a:rPr>
              <a:t>福祉</a:t>
            </a:r>
          </a:p>
        </p:txBody>
      </p:sp>
    </p:spTree>
    <p:extLst>
      <p:ext uri="{BB962C8B-B14F-4D97-AF65-F5344CB8AC3E}">
        <p14:creationId xmlns:p14="http://schemas.microsoft.com/office/powerpoint/2010/main" val="3764550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par>
                                <p:cTn id="19" presetID="10"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par>
                                <p:cTn id="22" presetID="10" presetClass="entr" presetSubtype="0"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par>
                                <p:cTn id="25" presetID="10"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par>
                                <p:cTn id="28" presetID="10" presetClass="entr" presetSubtype="0" fill="hold"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500"/>
                                        <p:tgtEl>
                                          <p:spTgt spid="17"/>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500"/>
                                        <p:tgtEl>
                                          <p:spTgt spid="16"/>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P spid="15" grpId="0" animBg="1"/>
      <p:bldP spid="17" grpId="0" animBg="1"/>
      <p:bldP spid="1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正方形/長方形 19"/>
          <p:cNvSpPr/>
          <p:nvPr/>
        </p:nvSpPr>
        <p:spPr>
          <a:xfrm>
            <a:off x="10103522" y="4031673"/>
            <a:ext cx="1701800" cy="2324677"/>
          </a:xfrm>
          <a:prstGeom prst="rect">
            <a:avLst/>
          </a:prstGeom>
          <a:solidFill>
            <a:schemeClr val="bg1"/>
          </a:solidFill>
          <a:ln>
            <a:solidFill>
              <a:schemeClr val="bg1">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角丸四角形 8"/>
          <p:cNvSpPr/>
          <p:nvPr/>
        </p:nvSpPr>
        <p:spPr>
          <a:xfrm>
            <a:off x="685799" y="2057400"/>
            <a:ext cx="3844637" cy="3022456"/>
          </a:xfrm>
          <a:prstGeom prst="round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3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ネットワーク組織</a:t>
            </a:r>
            <a:endPar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タイトル 1"/>
          <p:cNvSpPr>
            <a:spLocks noGrp="1"/>
          </p:cNvSpPr>
          <p:nvPr>
            <p:ph type="title"/>
          </p:nvPr>
        </p:nvSpPr>
        <p:spPr/>
        <p:txBody>
          <a:bodyPr/>
          <a:lstStyle/>
          <a:p>
            <a:r>
              <a:rPr kumimoji="1" lang="ja-JP" altLang="en-US" dirty="0"/>
              <a:t>２－３</a:t>
            </a:r>
            <a:r>
              <a:rPr kumimoji="1" lang="en-US" altLang="ja-JP" dirty="0"/>
              <a:t/>
            </a:r>
            <a:br>
              <a:rPr kumimoji="1" lang="en-US" altLang="ja-JP" dirty="0"/>
            </a:br>
            <a:r>
              <a:rPr lang="ja-JP" altLang="en-US" dirty="0"/>
              <a:t>地区社協の強みを活かす③</a:t>
            </a:r>
            <a:endParaRPr kumimoji="1" lang="ja-JP" altLang="en-US" dirty="0"/>
          </a:p>
        </p:txBody>
      </p:sp>
      <p:sp>
        <p:nvSpPr>
          <p:cNvPr id="3" name="コンテンツ プレースホルダー 2"/>
          <p:cNvSpPr>
            <a:spLocks noGrp="1"/>
          </p:cNvSpPr>
          <p:nvPr>
            <p:ph idx="1"/>
          </p:nvPr>
        </p:nvSpPr>
        <p:spPr>
          <a:xfrm>
            <a:off x="290944" y="1399663"/>
            <a:ext cx="10515600" cy="709385"/>
          </a:xfrm>
        </p:spPr>
        <p:txBody>
          <a:bodyPr>
            <a:normAutofit/>
          </a:bodyPr>
          <a:lstStyle/>
          <a:p>
            <a:pPr marL="0" indent="0">
              <a:buNone/>
            </a:pPr>
            <a:r>
              <a:rPr kumimoji="1" lang="ja-JP" altLang="en-US" sz="3200" b="1" dirty="0">
                <a:solidFill>
                  <a:srgbClr val="00B0F0"/>
                </a:solidFill>
                <a:latin typeface="Meiryo UI" panose="020B0604030504040204" pitchFamily="50" charset="-128"/>
                <a:ea typeface="Meiryo UI" panose="020B0604030504040204" pitchFamily="50" charset="-128"/>
                <a:cs typeface="Meiryo UI" panose="020B0604030504040204" pitchFamily="50" charset="-128"/>
              </a:rPr>
              <a:t>公共性の高いネットワーク　</a:t>
            </a:r>
            <a:r>
              <a:rPr lang="ja-JP" altLang="en-US" sz="3200" b="1" dirty="0">
                <a:solidFill>
                  <a:srgbClr val="00B0F0"/>
                </a:solidFill>
                <a:latin typeface="Meiryo UI" panose="020B0604030504040204" pitchFamily="50" charset="-128"/>
                <a:ea typeface="Meiryo UI" panose="020B0604030504040204" pitchFamily="50" charset="-128"/>
                <a:cs typeface="Meiryo UI" panose="020B0604030504040204" pitchFamily="50" charset="-128"/>
              </a:rPr>
              <a:t>資金力もあり！</a:t>
            </a:r>
            <a:endParaRPr kumimoji="1" lang="en-US" altLang="ja-JP" sz="3200" b="1" dirty="0">
              <a:solidFill>
                <a:srgbClr val="00B0F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2"/>
          </p:nvPr>
        </p:nvSpPr>
        <p:spPr/>
        <p:txBody>
          <a:bodyPr/>
          <a:lstStyle/>
          <a:p>
            <a:fld id="{FBAD407A-FBE4-4239-8277-D9B7489C8BE5}" type="slidenum">
              <a:rPr kumimoji="1" lang="ja-JP" altLang="en-US" smtClean="0"/>
              <a:t>15</a:t>
            </a:fld>
            <a:endParaRPr kumimoji="1" lang="ja-JP" altLang="en-US"/>
          </a:p>
        </p:txBody>
      </p:sp>
      <p:sp>
        <p:nvSpPr>
          <p:cNvPr id="6" name="円/楕円 5"/>
          <p:cNvSpPr/>
          <p:nvPr/>
        </p:nvSpPr>
        <p:spPr>
          <a:xfrm>
            <a:off x="10103522" y="136371"/>
            <a:ext cx="1701800" cy="8509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b="1" dirty="0">
                <a:solidFill>
                  <a:schemeClr val="tx1"/>
                </a:solidFill>
                <a:latin typeface="+mj-ea"/>
                <a:ea typeface="+mj-ea"/>
              </a:rPr>
              <a:t>P.</a:t>
            </a:r>
            <a:r>
              <a:rPr kumimoji="1" lang="ja-JP" altLang="en-US" sz="2400" b="1" dirty="0">
                <a:solidFill>
                  <a:schemeClr val="tx1"/>
                </a:solidFill>
                <a:latin typeface="+mj-ea"/>
                <a:ea typeface="+mj-ea"/>
              </a:rPr>
              <a:t>９、</a:t>
            </a:r>
            <a:r>
              <a:rPr kumimoji="1" lang="en-US" altLang="ja-JP" sz="2400" b="1" dirty="0">
                <a:solidFill>
                  <a:schemeClr val="tx1"/>
                </a:solidFill>
                <a:latin typeface="+mj-ea"/>
                <a:ea typeface="+mj-ea"/>
              </a:rPr>
              <a:t>10</a:t>
            </a:r>
            <a:endParaRPr kumimoji="1" lang="ja-JP" altLang="en-US" sz="2400" b="1" dirty="0">
              <a:solidFill>
                <a:schemeClr val="tx1"/>
              </a:solidFill>
              <a:latin typeface="+mj-ea"/>
              <a:ea typeface="+mj-ea"/>
            </a:endParaRPr>
          </a:p>
        </p:txBody>
      </p:sp>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638" y="2781669"/>
            <a:ext cx="916131" cy="1006058"/>
          </a:xfrm>
          <a:prstGeom prst="rect">
            <a:avLst/>
          </a:prstGeom>
        </p:spPr>
      </p:pic>
      <p:pic>
        <p:nvPicPr>
          <p:cNvPr id="7" name="図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91118" y="2729108"/>
            <a:ext cx="1483006" cy="2007452"/>
          </a:xfrm>
          <a:prstGeom prst="rect">
            <a:avLst/>
          </a:prstGeom>
        </p:spPr>
      </p:pic>
      <p:pic>
        <p:nvPicPr>
          <p:cNvPr id="8" name="図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061" y="3683252"/>
            <a:ext cx="1121765" cy="1361779"/>
          </a:xfrm>
          <a:prstGeom prst="rect">
            <a:avLst/>
          </a:prstGeom>
        </p:spPr>
      </p:pic>
      <p:sp>
        <p:nvSpPr>
          <p:cNvPr id="14" name="角丸四角形 13"/>
          <p:cNvSpPr/>
          <p:nvPr/>
        </p:nvSpPr>
        <p:spPr>
          <a:xfrm>
            <a:off x="9421706" y="2057400"/>
            <a:ext cx="1852730" cy="3022456"/>
          </a:xfrm>
          <a:prstGeom prst="round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3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資金力</a:t>
            </a:r>
            <a:endParaRPr lang="en-US" altLang="ja-JP" sz="3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3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ja-JP" altLang="en-US" sz="3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6" name="図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549050" y="3777274"/>
            <a:ext cx="1598041" cy="752491"/>
          </a:xfrm>
          <a:prstGeom prst="rect">
            <a:avLst/>
          </a:prstGeom>
        </p:spPr>
      </p:pic>
      <p:pic>
        <p:nvPicPr>
          <p:cNvPr id="11" name="図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995210" y="2858989"/>
            <a:ext cx="1638810" cy="2090986"/>
          </a:xfrm>
          <a:prstGeom prst="rect">
            <a:avLst/>
          </a:prstGeom>
        </p:spPr>
      </p:pic>
      <p:sp>
        <p:nvSpPr>
          <p:cNvPr id="17" name="円弧 16"/>
          <p:cNvSpPr/>
          <p:nvPr/>
        </p:nvSpPr>
        <p:spPr>
          <a:xfrm>
            <a:off x="4863135" y="2518688"/>
            <a:ext cx="4313830" cy="1476654"/>
          </a:xfrm>
          <a:prstGeom prst="arc">
            <a:avLst>
              <a:gd name="adj1" fmla="val 10899420"/>
              <a:gd name="adj2" fmla="val 21547494"/>
            </a:avLst>
          </a:prstGeom>
          <a:noFill/>
          <a:ln w="123825">
            <a:solidFill>
              <a:schemeClr val="accent1">
                <a:lumMod val="60000"/>
                <a:lumOff val="40000"/>
              </a:schemeClr>
            </a:solidFill>
            <a:headEnd type="triangl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lt1"/>
              </a:solidFill>
            </a:endParaRPr>
          </a:p>
        </p:txBody>
      </p:sp>
      <p:sp>
        <p:nvSpPr>
          <p:cNvPr id="18" name="円弧 17"/>
          <p:cNvSpPr/>
          <p:nvPr/>
        </p:nvSpPr>
        <p:spPr>
          <a:xfrm flipH="1" flipV="1">
            <a:off x="5020418" y="3586142"/>
            <a:ext cx="4194120" cy="1118585"/>
          </a:xfrm>
          <a:prstGeom prst="arc">
            <a:avLst>
              <a:gd name="adj1" fmla="val 10910492"/>
              <a:gd name="adj2" fmla="val 21532227"/>
            </a:avLst>
          </a:prstGeom>
          <a:noFill/>
          <a:ln w="123825">
            <a:solidFill>
              <a:schemeClr val="accent1">
                <a:lumMod val="60000"/>
                <a:lumOff val="40000"/>
              </a:schemeClr>
            </a:solidFill>
            <a:headEnd type="triangl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lt1"/>
              </a:solidFill>
            </a:endParaRPr>
          </a:p>
        </p:txBody>
      </p:sp>
      <p:sp>
        <p:nvSpPr>
          <p:cNvPr id="12" name="角丸四角形 11"/>
          <p:cNvSpPr/>
          <p:nvPr/>
        </p:nvSpPr>
        <p:spPr>
          <a:xfrm>
            <a:off x="6125299" y="2109048"/>
            <a:ext cx="1852730" cy="2970808"/>
          </a:xfrm>
          <a:prstGeom prst="roundRect">
            <a:avLst/>
          </a:prstGeom>
          <a:solidFill>
            <a:schemeClr val="bg1"/>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3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信頼</a:t>
            </a:r>
            <a:endParaRPr lang="en-US" altLang="ja-JP" sz="3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3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3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3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5" name="図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971628" y="2755751"/>
            <a:ext cx="2160073" cy="2160073"/>
          </a:xfrm>
          <a:prstGeom prst="rect">
            <a:avLst/>
          </a:prstGeom>
        </p:spPr>
      </p:pic>
      <p:sp>
        <p:nvSpPr>
          <p:cNvPr id="19" name="下矢印 18"/>
          <p:cNvSpPr/>
          <p:nvPr/>
        </p:nvSpPr>
        <p:spPr>
          <a:xfrm>
            <a:off x="3269154" y="5195248"/>
            <a:ext cx="5653692" cy="584991"/>
          </a:xfrm>
          <a:prstGeom prst="down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角丸四角形 20"/>
          <p:cNvSpPr/>
          <p:nvPr/>
        </p:nvSpPr>
        <p:spPr>
          <a:xfrm>
            <a:off x="4992045" y="5910120"/>
            <a:ext cx="2207910" cy="817136"/>
          </a:xfrm>
          <a:prstGeom prst="roundRect">
            <a:avLst/>
          </a:prstGeom>
          <a:solidFill>
            <a:schemeClr val="bg1"/>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4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解決力</a:t>
            </a:r>
            <a:endParaRPr lang="en-US" altLang="ja-JP" sz="4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3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3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455635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par>
                                <p:cTn id="19" presetID="10"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par>
                          <p:cTn id="26" fill="hold">
                            <p:stCondLst>
                              <p:cond delay="1000"/>
                            </p:stCondLst>
                            <p:childTnLst>
                              <p:par>
                                <p:cTn id="27" presetID="10"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childTnLst>
                                </p:cTn>
                              </p:par>
                              <p:par>
                                <p:cTn id="30" presetID="10" presetClass="entr" presetSubtype="0" fill="hold"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par>
                          <p:cTn id="33" fill="hold">
                            <p:stCondLst>
                              <p:cond delay="1500"/>
                            </p:stCondLst>
                            <p:childTnLst>
                              <p:par>
                                <p:cTn id="34" presetID="10" presetClass="entr" presetSubtype="0" fill="hold" grpId="0"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500"/>
                                        <p:tgtEl>
                                          <p:spTgt spid="14"/>
                                        </p:tgtEl>
                                      </p:cBhvr>
                                    </p:animEffect>
                                  </p:childTnLst>
                                </p:cTn>
                              </p:par>
                              <p:par>
                                <p:cTn id="37" presetID="10" presetClass="entr" presetSubtype="0" fill="hold" nodeType="with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500"/>
                                        <p:tgtEl>
                                          <p:spTgt spid="16"/>
                                        </p:tgtEl>
                                      </p:cBhvr>
                                    </p:animEffect>
                                  </p:childTnLst>
                                </p:cTn>
                              </p:par>
                            </p:childTnLst>
                          </p:cTn>
                        </p:par>
                        <p:par>
                          <p:cTn id="40" fill="hold">
                            <p:stCondLst>
                              <p:cond delay="2000"/>
                            </p:stCondLst>
                            <p:childTnLst>
                              <p:par>
                                <p:cTn id="41" presetID="10"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500"/>
                                        <p:tgtEl>
                                          <p:spTgt spid="18"/>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fade">
                                      <p:cBhvr>
                                        <p:cTn id="46" dur="500"/>
                                        <p:tgtEl>
                                          <p:spTgt spid="17"/>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wipe(up)">
                                      <p:cBhvr>
                                        <p:cTn id="50" dur="500"/>
                                        <p:tgtEl>
                                          <p:spTgt spid="19"/>
                                        </p:tgtEl>
                                      </p:cBhvr>
                                    </p:animEffect>
                                  </p:childTnLst>
                                </p:cTn>
                              </p:par>
                            </p:childTnLst>
                          </p:cTn>
                        </p:par>
                        <p:par>
                          <p:cTn id="51" fill="hold">
                            <p:stCondLst>
                              <p:cond delay="3000"/>
                            </p:stCondLst>
                            <p:childTnLst>
                              <p:par>
                                <p:cTn id="52" presetID="10" presetClass="entr" presetSubtype="0"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Effect transition="in" filter="fade">
                                      <p:cBhvr>
                                        <p:cTn id="5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 grpId="0" build="allAtOnce"/>
      <p:bldP spid="14" grpId="0" animBg="1"/>
      <p:bldP spid="17" grpId="0" animBg="1"/>
      <p:bldP spid="18" grpId="0" animBg="1"/>
      <p:bldP spid="12" grpId="0" animBg="1"/>
      <p:bldP spid="19" grpId="0" animBg="1"/>
      <p:bldP spid="2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２－３</a:t>
            </a:r>
            <a:r>
              <a:rPr kumimoji="1" lang="en-US" altLang="ja-JP" dirty="0"/>
              <a:t/>
            </a:r>
            <a:br>
              <a:rPr kumimoji="1" lang="en-US" altLang="ja-JP" dirty="0"/>
            </a:br>
            <a:r>
              <a:rPr lang="ja-JP" altLang="en-US" dirty="0"/>
              <a:t>地区社協の強みを活かす④</a:t>
            </a:r>
            <a:endParaRPr kumimoji="1" lang="ja-JP" altLang="en-US" dirty="0"/>
          </a:p>
        </p:txBody>
      </p:sp>
      <p:sp>
        <p:nvSpPr>
          <p:cNvPr id="3" name="コンテンツ プレースホルダー 2"/>
          <p:cNvSpPr>
            <a:spLocks noGrp="1"/>
          </p:cNvSpPr>
          <p:nvPr>
            <p:ph idx="1"/>
          </p:nvPr>
        </p:nvSpPr>
        <p:spPr>
          <a:xfrm>
            <a:off x="234919" y="1355722"/>
            <a:ext cx="10515600" cy="800744"/>
          </a:xfrm>
        </p:spPr>
        <p:txBody>
          <a:bodyPr>
            <a:normAutofit/>
          </a:bodyPr>
          <a:lstStyle/>
          <a:p>
            <a:pPr marL="0" indent="0">
              <a:buNone/>
            </a:pPr>
            <a:r>
              <a:rPr lang="ja-JP" altLang="en-US" sz="3200" b="1" dirty="0">
                <a:solidFill>
                  <a:srgbClr val="00B0F0"/>
                </a:solidFill>
                <a:latin typeface="Meiryo UI" panose="020B0604030504040204" pitchFamily="50" charset="-128"/>
                <a:ea typeface="Meiryo UI" panose="020B0604030504040204" pitchFamily="50" charset="-128"/>
                <a:cs typeface="Meiryo UI" panose="020B0604030504040204" pitchFamily="50" charset="-128"/>
              </a:rPr>
              <a:t>放っておけない、という人たちの集まりだから・・・</a:t>
            </a:r>
            <a:endParaRPr lang="en-US" altLang="ja-JP" sz="3200" b="1" dirty="0">
              <a:solidFill>
                <a:srgbClr val="00B0F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2"/>
          </p:nvPr>
        </p:nvSpPr>
        <p:spPr/>
        <p:txBody>
          <a:bodyPr/>
          <a:lstStyle/>
          <a:p>
            <a:fld id="{FBAD407A-FBE4-4239-8277-D9B7489C8BE5}" type="slidenum">
              <a:rPr kumimoji="1" lang="ja-JP" altLang="en-US" smtClean="0"/>
              <a:t>16</a:t>
            </a:fld>
            <a:endParaRPr kumimoji="1" lang="ja-JP" altLang="en-US" dirty="0"/>
          </a:p>
        </p:txBody>
      </p:sp>
      <p:sp>
        <p:nvSpPr>
          <p:cNvPr id="6" name="円/楕円 5"/>
          <p:cNvSpPr/>
          <p:nvPr/>
        </p:nvSpPr>
        <p:spPr>
          <a:xfrm>
            <a:off x="10103522" y="136371"/>
            <a:ext cx="1701800" cy="8509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b="1" dirty="0">
                <a:solidFill>
                  <a:schemeClr val="tx1"/>
                </a:solidFill>
                <a:latin typeface="+mj-ea"/>
                <a:ea typeface="+mj-ea"/>
              </a:rPr>
              <a:t>P.</a:t>
            </a:r>
            <a:r>
              <a:rPr kumimoji="1" lang="ja-JP" altLang="en-US" sz="2400" b="1" dirty="0">
                <a:solidFill>
                  <a:schemeClr val="tx1"/>
                </a:solidFill>
                <a:latin typeface="+mj-ea"/>
                <a:ea typeface="+mj-ea"/>
              </a:rPr>
              <a:t>９、</a:t>
            </a:r>
            <a:r>
              <a:rPr kumimoji="1" lang="en-US" altLang="ja-JP" sz="2400" b="1" dirty="0">
                <a:solidFill>
                  <a:schemeClr val="tx1"/>
                </a:solidFill>
                <a:latin typeface="+mj-ea"/>
                <a:ea typeface="+mj-ea"/>
              </a:rPr>
              <a:t>10</a:t>
            </a:r>
            <a:endParaRPr kumimoji="1" lang="ja-JP" altLang="en-US" sz="2400" b="1" dirty="0">
              <a:solidFill>
                <a:schemeClr val="tx1"/>
              </a:solidFill>
              <a:latin typeface="+mj-ea"/>
              <a:ea typeface="+mj-ea"/>
            </a:endParaRPr>
          </a:p>
        </p:txBody>
      </p:sp>
      <p:sp>
        <p:nvSpPr>
          <p:cNvPr id="7" name="角丸四角形 6"/>
          <p:cNvSpPr/>
          <p:nvPr/>
        </p:nvSpPr>
        <p:spPr>
          <a:xfrm>
            <a:off x="422563" y="1904095"/>
            <a:ext cx="5694218" cy="4452255"/>
          </a:xfrm>
          <a:prstGeom prst="roundRect">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kumimoji="1" lang="en-US" altLang="ja-JP" sz="3600" dirty="0"/>
          </a:p>
        </p:txBody>
      </p:sp>
      <p:sp>
        <p:nvSpPr>
          <p:cNvPr id="9" name="円/楕円 8"/>
          <p:cNvSpPr/>
          <p:nvPr/>
        </p:nvSpPr>
        <p:spPr>
          <a:xfrm>
            <a:off x="533595" y="3762675"/>
            <a:ext cx="1368000" cy="1368000"/>
          </a:xfrm>
          <a:prstGeom prst="ellipse">
            <a:avLst/>
          </a:prstGeom>
          <a:solidFill>
            <a:srgbClr val="00B0F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3600" b="1" dirty="0"/>
              <a:t>１人</a:t>
            </a:r>
          </a:p>
        </p:txBody>
      </p:sp>
      <p:sp>
        <p:nvSpPr>
          <p:cNvPr id="12" name="円/楕円 11"/>
          <p:cNvSpPr/>
          <p:nvPr/>
        </p:nvSpPr>
        <p:spPr>
          <a:xfrm>
            <a:off x="2010555" y="1958394"/>
            <a:ext cx="1368000" cy="1368000"/>
          </a:xfrm>
          <a:prstGeom prst="ellipse">
            <a:avLst/>
          </a:prstGeom>
          <a:solidFill>
            <a:srgbClr val="00B0F0"/>
          </a:solidFill>
          <a:ln>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3600" b="1" dirty="0"/>
              <a:t>１人</a:t>
            </a:r>
          </a:p>
        </p:txBody>
      </p:sp>
      <p:sp>
        <p:nvSpPr>
          <p:cNvPr id="14" name="円/楕円 13"/>
          <p:cNvSpPr/>
          <p:nvPr/>
        </p:nvSpPr>
        <p:spPr>
          <a:xfrm>
            <a:off x="1638173" y="4809092"/>
            <a:ext cx="1368000" cy="1368000"/>
          </a:xfrm>
          <a:prstGeom prst="ellipse">
            <a:avLst/>
          </a:prstGeom>
          <a:solidFill>
            <a:srgbClr val="00B0F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3600" b="1" dirty="0"/>
              <a:t>１人</a:t>
            </a:r>
          </a:p>
        </p:txBody>
      </p:sp>
      <p:sp>
        <p:nvSpPr>
          <p:cNvPr id="15" name="円/楕円 14"/>
          <p:cNvSpPr/>
          <p:nvPr/>
        </p:nvSpPr>
        <p:spPr>
          <a:xfrm>
            <a:off x="4430060" y="4838793"/>
            <a:ext cx="1368000" cy="1368000"/>
          </a:xfrm>
          <a:prstGeom prst="ellipse">
            <a:avLst/>
          </a:prstGeom>
          <a:solidFill>
            <a:srgbClr val="00B0F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3600" b="1" dirty="0"/>
              <a:t>１人</a:t>
            </a:r>
          </a:p>
        </p:txBody>
      </p:sp>
      <p:sp>
        <p:nvSpPr>
          <p:cNvPr id="17" name="角丸四角形 16"/>
          <p:cNvSpPr/>
          <p:nvPr/>
        </p:nvSpPr>
        <p:spPr>
          <a:xfrm>
            <a:off x="6867288" y="2900398"/>
            <a:ext cx="3236234" cy="1222348"/>
          </a:xfrm>
          <a:prstGeom prst="roundRect">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dirty="0">
                <a:solidFill>
                  <a:schemeClr val="tx1"/>
                </a:solidFill>
              </a:rPr>
              <a:t>地区社協</a:t>
            </a:r>
            <a:endParaRPr kumimoji="1" lang="en-US" altLang="ja-JP" sz="3600" dirty="0">
              <a:solidFill>
                <a:schemeClr val="tx1"/>
              </a:solidFill>
            </a:endParaRPr>
          </a:p>
        </p:txBody>
      </p:sp>
      <p:cxnSp>
        <p:nvCxnSpPr>
          <p:cNvPr id="22" name="曲線コネクタ 21"/>
          <p:cNvCxnSpPr>
            <a:stCxn id="17" idx="1"/>
          </p:cNvCxnSpPr>
          <p:nvPr/>
        </p:nvCxnSpPr>
        <p:spPr>
          <a:xfrm rot="10800000">
            <a:off x="5379524" y="2642394"/>
            <a:ext cx="1487764" cy="869179"/>
          </a:xfrm>
          <a:prstGeom prst="curvedConnector3">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曲線コネクタ 28"/>
          <p:cNvCxnSpPr>
            <a:endCxn id="12" idx="6"/>
          </p:cNvCxnSpPr>
          <p:nvPr/>
        </p:nvCxnSpPr>
        <p:spPr>
          <a:xfrm rot="10800000">
            <a:off x="3378556" y="2642394"/>
            <a:ext cx="3488735" cy="869180"/>
          </a:xfrm>
          <a:prstGeom prst="curvedConnector3">
            <a:avLst/>
          </a:prstGeom>
          <a:ln w="762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1" name="曲線コネクタ 30"/>
          <p:cNvCxnSpPr>
            <a:endCxn id="9" idx="6"/>
          </p:cNvCxnSpPr>
          <p:nvPr/>
        </p:nvCxnSpPr>
        <p:spPr>
          <a:xfrm rot="10800000" flipV="1">
            <a:off x="1901596" y="3511573"/>
            <a:ext cx="4965695" cy="935101"/>
          </a:xfrm>
          <a:prstGeom prst="curvedConnector3">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曲線コネクタ 34"/>
          <p:cNvCxnSpPr>
            <a:stCxn id="17" idx="1"/>
          </p:cNvCxnSpPr>
          <p:nvPr/>
        </p:nvCxnSpPr>
        <p:spPr>
          <a:xfrm rot="10800000" flipV="1">
            <a:off x="5301116" y="3511572"/>
            <a:ext cx="1566172" cy="1380116"/>
          </a:xfrm>
          <a:prstGeom prst="curvedConnector3">
            <a:avLst>
              <a:gd name="adj1" fmla="val 50000"/>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8" name="角丸四角形 37"/>
          <p:cNvSpPr/>
          <p:nvPr/>
        </p:nvSpPr>
        <p:spPr>
          <a:xfrm>
            <a:off x="6874890" y="4378289"/>
            <a:ext cx="3236234" cy="1222348"/>
          </a:xfrm>
          <a:prstGeom prst="roundRect">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dirty="0">
                <a:solidFill>
                  <a:schemeClr val="tx1"/>
                </a:solidFill>
              </a:rPr>
              <a:t>行政</a:t>
            </a:r>
            <a:endParaRPr kumimoji="1" lang="en-US" altLang="ja-JP" sz="3600" dirty="0">
              <a:solidFill>
                <a:schemeClr val="tx1"/>
              </a:solidFill>
            </a:endParaRPr>
          </a:p>
        </p:txBody>
      </p:sp>
      <p:sp>
        <p:nvSpPr>
          <p:cNvPr id="39" name="左矢印 38"/>
          <p:cNvSpPr/>
          <p:nvPr/>
        </p:nvSpPr>
        <p:spPr>
          <a:xfrm>
            <a:off x="6096000" y="4695329"/>
            <a:ext cx="778890" cy="502217"/>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13" name="円/楕円 12"/>
          <p:cNvSpPr/>
          <p:nvPr/>
        </p:nvSpPr>
        <p:spPr>
          <a:xfrm>
            <a:off x="4096841" y="1904095"/>
            <a:ext cx="1368000" cy="1368000"/>
          </a:xfrm>
          <a:prstGeom prst="ellipse">
            <a:avLst/>
          </a:prstGeom>
          <a:solidFill>
            <a:srgbClr val="00B0F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3600" b="1" dirty="0"/>
              <a:t>１人</a:t>
            </a:r>
          </a:p>
        </p:txBody>
      </p:sp>
      <p:sp>
        <p:nvSpPr>
          <p:cNvPr id="25" name="テキスト ボックス 24"/>
          <p:cNvSpPr txBox="1"/>
          <p:nvPr/>
        </p:nvSpPr>
        <p:spPr>
          <a:xfrm>
            <a:off x="6847338" y="5619936"/>
            <a:ext cx="4969987" cy="523220"/>
          </a:xfrm>
          <a:prstGeom prst="rect">
            <a:avLst/>
          </a:prstGeom>
          <a:noFill/>
        </p:spPr>
        <p:txBody>
          <a:bodyPr vert="horz" wrap="square" rtlCol="0">
            <a:spAutoFit/>
          </a:bodyPr>
          <a:lstStyle/>
          <a:p>
            <a:r>
              <a:rPr kumimoji="1" lang="ja-JP" altLang="en-US" sz="2800" dirty="0">
                <a:latin typeface="Meiryo UI" panose="020B0604030504040204" pitchFamily="50" charset="-128"/>
                <a:ea typeface="Meiryo UI" panose="020B0604030504040204" pitchFamily="50" charset="-128"/>
                <a:cs typeface="Meiryo UI" panose="020B0604030504040204" pitchFamily="50" charset="-128"/>
              </a:rPr>
              <a:t>全ての人を平等に・・・</a:t>
            </a:r>
          </a:p>
        </p:txBody>
      </p:sp>
      <p:sp>
        <p:nvSpPr>
          <p:cNvPr id="26" name="テキスト ボックス 25"/>
          <p:cNvSpPr txBox="1"/>
          <p:nvPr/>
        </p:nvSpPr>
        <p:spPr>
          <a:xfrm>
            <a:off x="6805774" y="2361494"/>
            <a:ext cx="4969987" cy="523220"/>
          </a:xfrm>
          <a:prstGeom prst="rect">
            <a:avLst/>
          </a:prstGeom>
          <a:noFill/>
        </p:spPr>
        <p:txBody>
          <a:bodyPr vert="horz" wrap="square" rtlCol="0">
            <a:spAutoFit/>
          </a:bodyPr>
          <a:lstStyle/>
          <a:p>
            <a:r>
              <a:rPr lang="ja-JP" altLang="en-US" sz="2800" dirty="0">
                <a:latin typeface="Meiryo UI" panose="020B0604030504040204" pitchFamily="50" charset="-128"/>
                <a:ea typeface="Meiryo UI" panose="020B0604030504040204" pitchFamily="50" charset="-128"/>
                <a:cs typeface="Meiryo UI" panose="020B0604030504040204" pitchFamily="50" charset="-128"/>
              </a:rPr>
              <a:t>たった１人の困りごとでも・・・</a:t>
            </a:r>
            <a:endParaRPr kumimoji="1" lang="ja-JP" altLang="en-US" sz="2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円/楕円 15"/>
          <p:cNvSpPr/>
          <p:nvPr/>
        </p:nvSpPr>
        <p:spPr>
          <a:xfrm>
            <a:off x="3006173" y="3854279"/>
            <a:ext cx="1368000" cy="1368000"/>
          </a:xfrm>
          <a:prstGeom prst="ellipse">
            <a:avLst/>
          </a:prstGeom>
          <a:solidFill>
            <a:srgbClr val="00B0F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3600" b="1" dirty="0"/>
              <a:t>１人</a:t>
            </a:r>
          </a:p>
        </p:txBody>
      </p:sp>
    </p:spTree>
    <p:extLst>
      <p:ext uri="{BB962C8B-B14F-4D97-AF65-F5344CB8AC3E}">
        <p14:creationId xmlns:p14="http://schemas.microsoft.com/office/powerpoint/2010/main" val="1917441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par>
                          <p:cTn id="28" fill="hold">
                            <p:stCondLst>
                              <p:cond delay="500"/>
                            </p:stCondLst>
                            <p:childTnLst>
                              <p:par>
                                <p:cTn id="29" presetID="10" presetClass="entr" presetSubtype="0"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fade">
                                      <p:cBhvr>
                                        <p:cTn id="36" dur="500"/>
                                        <p:tgtEl>
                                          <p:spTgt spid="38"/>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500"/>
                                        <p:tgtEl>
                                          <p:spTgt spid="25"/>
                                        </p:tgtEl>
                                      </p:cBhvr>
                                    </p:animEffect>
                                  </p:childTnLst>
                                </p:cTn>
                              </p:par>
                            </p:childTnLst>
                          </p:cTn>
                        </p:par>
                        <p:par>
                          <p:cTn id="40" fill="hold">
                            <p:stCondLst>
                              <p:cond delay="500"/>
                            </p:stCondLst>
                            <p:childTnLst>
                              <p:par>
                                <p:cTn id="41" presetID="22" presetClass="entr" presetSubtype="2"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right)">
                                      <p:cBhvr>
                                        <p:cTn id="43" dur="500"/>
                                        <p:tgtEl>
                                          <p:spTgt spid="39"/>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500"/>
                                        <p:tgtEl>
                                          <p:spTgt spid="17"/>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500"/>
                                        <p:tgtEl>
                                          <p:spTgt spid="26"/>
                                        </p:tgtEl>
                                      </p:cBhvr>
                                    </p:animEffect>
                                  </p:childTnLst>
                                </p:cTn>
                              </p:par>
                            </p:childTnLst>
                          </p:cTn>
                        </p:par>
                        <p:par>
                          <p:cTn id="52" fill="hold">
                            <p:stCondLst>
                              <p:cond delay="500"/>
                            </p:stCondLst>
                            <p:childTnLst>
                              <p:par>
                                <p:cTn id="53" presetID="22" presetClass="entr" presetSubtype="2" fill="hold" nodeType="after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wipe(right)">
                                      <p:cBhvr>
                                        <p:cTn id="55" dur="500"/>
                                        <p:tgtEl>
                                          <p:spTgt spid="35"/>
                                        </p:tgtEl>
                                      </p:cBhvr>
                                    </p:animEffect>
                                  </p:childTnLst>
                                </p:cTn>
                              </p:par>
                            </p:childTnLst>
                          </p:cTn>
                        </p:par>
                        <p:par>
                          <p:cTn id="56" fill="hold">
                            <p:stCondLst>
                              <p:cond delay="1000"/>
                            </p:stCondLst>
                            <p:childTnLst>
                              <p:par>
                                <p:cTn id="57" presetID="22" presetClass="entr" presetSubtype="2" fill="hold"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wipe(right)">
                                      <p:cBhvr>
                                        <p:cTn id="59" dur="500"/>
                                        <p:tgtEl>
                                          <p:spTgt spid="22"/>
                                        </p:tgtEl>
                                      </p:cBhvr>
                                    </p:animEffect>
                                  </p:childTnLst>
                                </p:cTn>
                              </p:par>
                            </p:childTnLst>
                          </p:cTn>
                        </p:par>
                        <p:par>
                          <p:cTn id="60" fill="hold">
                            <p:stCondLst>
                              <p:cond delay="1500"/>
                            </p:stCondLst>
                            <p:childTnLst>
                              <p:par>
                                <p:cTn id="61" presetID="22" presetClass="entr" presetSubtype="2"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wipe(right)">
                                      <p:cBhvr>
                                        <p:cTn id="63" dur="500"/>
                                        <p:tgtEl>
                                          <p:spTgt spid="29"/>
                                        </p:tgtEl>
                                      </p:cBhvr>
                                    </p:animEffect>
                                  </p:childTnLst>
                                </p:cTn>
                              </p:par>
                            </p:childTnLst>
                          </p:cTn>
                        </p:par>
                        <p:par>
                          <p:cTn id="64" fill="hold">
                            <p:stCondLst>
                              <p:cond delay="2000"/>
                            </p:stCondLst>
                            <p:childTnLst>
                              <p:par>
                                <p:cTn id="65" presetID="22" presetClass="entr" presetSubtype="2"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wipe(right)">
                                      <p:cBhvr>
                                        <p:cTn id="6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P spid="7" grpId="0" animBg="1"/>
      <p:bldP spid="9" grpId="0" animBg="1"/>
      <p:bldP spid="12" grpId="0" animBg="1"/>
      <p:bldP spid="14" grpId="0" animBg="1"/>
      <p:bldP spid="15" grpId="0" animBg="1"/>
      <p:bldP spid="17" grpId="0" animBg="1"/>
      <p:bldP spid="38" grpId="0" animBg="1"/>
      <p:bldP spid="39" grpId="0" animBg="1"/>
      <p:bldP spid="13" grpId="0" animBg="1"/>
      <p:bldP spid="25" grpId="0"/>
      <p:bldP spid="26" grpId="0"/>
      <p:bldP spid="1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２－３</a:t>
            </a:r>
            <a:r>
              <a:rPr kumimoji="1" lang="en-US" altLang="ja-JP" dirty="0"/>
              <a:t/>
            </a:r>
            <a:br>
              <a:rPr kumimoji="1" lang="en-US" altLang="ja-JP" dirty="0"/>
            </a:br>
            <a:r>
              <a:rPr lang="ja-JP" altLang="en-US" dirty="0"/>
              <a:t>地区社協の強みを活かす⑤</a:t>
            </a:r>
            <a:endParaRPr kumimoji="1" lang="ja-JP" altLang="en-US" dirty="0"/>
          </a:p>
        </p:txBody>
      </p:sp>
      <p:sp>
        <p:nvSpPr>
          <p:cNvPr id="3" name="コンテンツ プレースホルダー 2"/>
          <p:cNvSpPr>
            <a:spLocks noGrp="1"/>
          </p:cNvSpPr>
          <p:nvPr>
            <p:ph idx="1"/>
          </p:nvPr>
        </p:nvSpPr>
        <p:spPr>
          <a:xfrm>
            <a:off x="438822" y="1413740"/>
            <a:ext cx="10515600" cy="4763799"/>
          </a:xfrm>
        </p:spPr>
        <p:txBody>
          <a:bodyPr>
            <a:normAutofit/>
          </a:bodyPr>
          <a:lstStyle/>
          <a:p>
            <a:pPr marL="0" indent="0">
              <a:buNone/>
            </a:pPr>
            <a:r>
              <a:rPr kumimoji="1" lang="ja-JP" altLang="en-US" sz="3200" b="1" dirty="0">
                <a:solidFill>
                  <a:schemeClr val="accent1"/>
                </a:solidFill>
                <a:latin typeface="Meiryo UI" panose="020B0604030504040204" pitchFamily="50" charset="-128"/>
                <a:ea typeface="Meiryo UI" panose="020B0604030504040204" pitchFamily="50" charset="-128"/>
                <a:cs typeface="Meiryo UI" panose="020B0604030504040204" pitchFamily="50" charset="-128"/>
              </a:rPr>
              <a:t>５年後も、１０年後も・・・</a:t>
            </a:r>
            <a:endParaRPr kumimoji="1" lang="en-US" altLang="ja-JP" sz="3200" b="1" dirty="0">
              <a:solidFill>
                <a:schemeClr val="accent1"/>
              </a:solidFill>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sz="3200" b="1" dirty="0">
                <a:solidFill>
                  <a:schemeClr val="accent1"/>
                </a:solidFill>
                <a:latin typeface="Meiryo UI" panose="020B0604030504040204" pitchFamily="50" charset="-128"/>
                <a:ea typeface="Meiryo UI" panose="020B0604030504040204" pitchFamily="50" charset="-128"/>
                <a:cs typeface="Meiryo UI" panose="020B0604030504040204" pitchFamily="50" charset="-128"/>
              </a:rPr>
              <a:t>　</a:t>
            </a:r>
            <a:endParaRPr kumimoji="1" lang="ja-JP" altLang="en-US" sz="3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2"/>
          </p:nvPr>
        </p:nvSpPr>
        <p:spPr/>
        <p:txBody>
          <a:bodyPr/>
          <a:lstStyle/>
          <a:p>
            <a:fld id="{FBAD407A-FBE4-4239-8277-D9B7489C8BE5}" type="slidenum">
              <a:rPr kumimoji="1" lang="ja-JP" altLang="en-US" smtClean="0"/>
              <a:t>17</a:t>
            </a:fld>
            <a:endParaRPr kumimoji="1" lang="ja-JP" altLang="en-US"/>
          </a:p>
        </p:txBody>
      </p:sp>
      <p:sp>
        <p:nvSpPr>
          <p:cNvPr id="6" name="円/楕円 5"/>
          <p:cNvSpPr/>
          <p:nvPr/>
        </p:nvSpPr>
        <p:spPr>
          <a:xfrm>
            <a:off x="10103522" y="136371"/>
            <a:ext cx="1701800" cy="8509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b="1" dirty="0">
                <a:solidFill>
                  <a:schemeClr val="tx1"/>
                </a:solidFill>
                <a:latin typeface="+mj-ea"/>
                <a:ea typeface="+mj-ea"/>
              </a:rPr>
              <a:t>P.</a:t>
            </a:r>
            <a:r>
              <a:rPr kumimoji="1" lang="ja-JP" altLang="en-US" sz="2400" b="1" dirty="0">
                <a:solidFill>
                  <a:schemeClr val="tx1"/>
                </a:solidFill>
                <a:latin typeface="+mj-ea"/>
                <a:ea typeface="+mj-ea"/>
              </a:rPr>
              <a:t>９、</a:t>
            </a:r>
            <a:r>
              <a:rPr kumimoji="1" lang="en-US" altLang="ja-JP" sz="2400" b="1" dirty="0">
                <a:solidFill>
                  <a:schemeClr val="tx1"/>
                </a:solidFill>
                <a:latin typeface="+mj-ea"/>
                <a:ea typeface="+mj-ea"/>
              </a:rPr>
              <a:t>10</a:t>
            </a:r>
            <a:endParaRPr kumimoji="1" lang="ja-JP" altLang="en-US" sz="2400" b="1" dirty="0">
              <a:solidFill>
                <a:schemeClr val="tx1"/>
              </a:solidFill>
              <a:latin typeface="+mj-ea"/>
              <a:ea typeface="+mj-ea"/>
            </a:endParaRPr>
          </a:p>
        </p:txBody>
      </p:sp>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6999" y="1234928"/>
            <a:ext cx="6331528" cy="6218464"/>
          </a:xfrm>
          <a:prstGeom prst="rect">
            <a:avLst/>
          </a:prstGeom>
        </p:spPr>
      </p:pic>
      <p:sp>
        <p:nvSpPr>
          <p:cNvPr id="7" name="テキスト ボックス 6"/>
          <p:cNvSpPr txBox="1"/>
          <p:nvPr/>
        </p:nvSpPr>
        <p:spPr>
          <a:xfrm>
            <a:off x="3740727" y="2469697"/>
            <a:ext cx="775854" cy="830997"/>
          </a:xfrm>
          <a:prstGeom prst="rect">
            <a:avLst/>
          </a:prstGeom>
          <a:noFill/>
        </p:spPr>
        <p:txBody>
          <a:bodyPr wrap="square" rtlCol="0">
            <a:spAutoFit/>
          </a:bodyPr>
          <a:lstStyle/>
          <a:p>
            <a:r>
              <a:rPr kumimoji="1" lang="ja-JP" altLang="en-US" sz="4800" dirty="0">
                <a:latin typeface="Meiryo UI" panose="020B0604030504040204" pitchFamily="50" charset="-128"/>
                <a:ea typeface="Meiryo UI" panose="020B0604030504040204" pitchFamily="50" charset="-128"/>
                <a:cs typeface="Meiryo UI" panose="020B0604030504040204" pitchFamily="50" charset="-128"/>
              </a:rPr>
              <a:t>昔</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7"/>
          <p:cNvSpPr txBox="1"/>
          <p:nvPr/>
        </p:nvSpPr>
        <p:spPr>
          <a:xfrm>
            <a:off x="7155873" y="2477645"/>
            <a:ext cx="775854" cy="830997"/>
          </a:xfrm>
          <a:prstGeom prst="rect">
            <a:avLst/>
          </a:prstGeom>
          <a:noFill/>
        </p:spPr>
        <p:txBody>
          <a:bodyPr wrap="square" rtlCol="0">
            <a:spAutoFit/>
          </a:bodyPr>
          <a:lstStyle/>
          <a:p>
            <a:r>
              <a:rPr kumimoji="1" lang="ja-JP" altLang="en-US" sz="4800" dirty="0">
                <a:latin typeface="Meiryo UI" panose="020B0604030504040204" pitchFamily="50" charset="-128"/>
                <a:ea typeface="Meiryo UI" panose="020B0604030504040204" pitchFamily="50" charset="-128"/>
                <a:cs typeface="Meiryo UI" panose="020B0604030504040204" pitchFamily="50" charset="-128"/>
              </a:rPr>
              <a:t>今</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ハート 8"/>
          <p:cNvSpPr/>
          <p:nvPr/>
        </p:nvSpPr>
        <p:spPr>
          <a:xfrm>
            <a:off x="4963391" y="3319363"/>
            <a:ext cx="1787236" cy="1520687"/>
          </a:xfrm>
          <a:prstGeom prst="heart">
            <a:avLst/>
          </a:prstGeom>
          <a:solidFill>
            <a:srgbClr val="FF6699"/>
          </a:solidFill>
          <a:ln>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dirty="0">
                <a:latin typeface="Meiryo UI" panose="020B0604030504040204" pitchFamily="50" charset="-128"/>
                <a:ea typeface="Meiryo UI" panose="020B0604030504040204" pitchFamily="50" charset="-128"/>
                <a:cs typeface="Meiryo UI" panose="020B0604030504040204" pitchFamily="50" charset="-128"/>
              </a:rPr>
              <a:t>思い</a:t>
            </a:r>
            <a:endParaRPr kumimoji="1" lang="ja-JP" altLang="en-US" sz="24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340805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P spid="7" grpId="0"/>
      <p:bldP spid="8" grpId="0"/>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３－３</a:t>
            </a:r>
            <a:r>
              <a:rPr kumimoji="1" lang="en-US" altLang="ja-JP" dirty="0"/>
              <a:t/>
            </a:r>
            <a:br>
              <a:rPr kumimoji="1" lang="en-US" altLang="ja-JP" dirty="0"/>
            </a:br>
            <a:r>
              <a:rPr kumimoji="1" lang="ja-JP" altLang="en-US" dirty="0"/>
              <a:t>地区社協の財源</a:t>
            </a:r>
          </a:p>
        </p:txBody>
      </p:sp>
      <p:sp>
        <p:nvSpPr>
          <p:cNvPr id="4" name="スライド番号プレースホルダー 3"/>
          <p:cNvSpPr>
            <a:spLocks noGrp="1"/>
          </p:cNvSpPr>
          <p:nvPr>
            <p:ph type="sldNum" sz="quarter" idx="12"/>
          </p:nvPr>
        </p:nvSpPr>
        <p:spPr/>
        <p:txBody>
          <a:bodyPr/>
          <a:lstStyle/>
          <a:p>
            <a:fld id="{FBAD407A-FBE4-4239-8277-D9B7489C8BE5}" type="slidenum">
              <a:rPr lang="ja-JP" altLang="en-US" smtClean="0">
                <a:solidFill>
                  <a:prstClr val="black">
                    <a:tint val="75000"/>
                  </a:prstClr>
                </a:solidFill>
              </a:rPr>
              <a:pPr/>
              <a:t>18</a:t>
            </a:fld>
            <a:endParaRPr lang="ja-JP" altLang="en-US">
              <a:solidFill>
                <a:prstClr val="black">
                  <a:tint val="75000"/>
                </a:prstClr>
              </a:solidFill>
            </a:endParaRPr>
          </a:p>
        </p:txBody>
      </p:sp>
      <p:pic>
        <p:nvPicPr>
          <p:cNvPr id="77" name="図 76"/>
          <p:cNvPicPr>
            <a:picLocks noChangeAspect="1"/>
          </p:cNvPicPr>
          <p:nvPr/>
        </p:nvPicPr>
        <p:blipFill>
          <a:blip r:embed="rId3"/>
          <a:stretch>
            <a:fillRect/>
          </a:stretch>
        </p:blipFill>
        <p:spPr>
          <a:xfrm>
            <a:off x="1497366" y="1956186"/>
            <a:ext cx="8834143" cy="4269836"/>
          </a:xfrm>
          <a:prstGeom prst="rect">
            <a:avLst/>
          </a:prstGeom>
        </p:spPr>
      </p:pic>
      <p:sp>
        <p:nvSpPr>
          <p:cNvPr id="6" name="円/楕円 5"/>
          <p:cNvSpPr/>
          <p:nvPr/>
        </p:nvSpPr>
        <p:spPr>
          <a:xfrm>
            <a:off x="10103522" y="136371"/>
            <a:ext cx="1701800" cy="8509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600" dirty="0">
                <a:solidFill>
                  <a:prstClr val="black"/>
                </a:solidFill>
                <a:latin typeface="ＭＳ Ｐゴシック" panose="020B0600070205080204" pitchFamily="50" charset="-128"/>
              </a:rPr>
              <a:t>P.14</a:t>
            </a:r>
            <a:endParaRPr lang="ja-JP" altLang="en-US" sz="3600" dirty="0">
              <a:solidFill>
                <a:prstClr val="black"/>
              </a:solidFill>
              <a:latin typeface="ＭＳ Ｐゴシック" panose="020B0600070205080204" pitchFamily="50" charset="-128"/>
            </a:endParaRPr>
          </a:p>
        </p:txBody>
      </p:sp>
    </p:spTree>
    <p:extLst>
      <p:ext uri="{BB962C8B-B14F-4D97-AF65-F5344CB8AC3E}">
        <p14:creationId xmlns:p14="http://schemas.microsoft.com/office/powerpoint/2010/main" val="339677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fade">
                                      <p:cBhvr>
                                        <p:cTn id="7"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円/楕円 47"/>
          <p:cNvSpPr/>
          <p:nvPr/>
        </p:nvSpPr>
        <p:spPr>
          <a:xfrm>
            <a:off x="1352389" y="1430215"/>
            <a:ext cx="9329466" cy="4926135"/>
          </a:xfrm>
          <a:prstGeom prst="ellipse">
            <a:avLst/>
          </a:prstGeom>
          <a:noFill/>
          <a:ln w="57150">
            <a:solidFill>
              <a:srgbClr val="666699"/>
            </a:solidFill>
          </a:ln>
          <a:effectLst>
            <a:glow rad="101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r>
              <a:rPr lang="ja-JP" altLang="en-US" dirty="0"/>
              <a:t>３－３</a:t>
            </a:r>
            <a:r>
              <a:rPr lang="en-US" altLang="ja-JP" dirty="0"/>
              <a:t/>
            </a:r>
            <a:br>
              <a:rPr lang="en-US" altLang="ja-JP" dirty="0"/>
            </a:br>
            <a:r>
              <a:rPr lang="ja-JP" altLang="en-US" dirty="0"/>
              <a:t>地区社協の財源（共同募金）</a:t>
            </a:r>
            <a:endParaRPr kumimoji="1" lang="ja-JP" altLang="en-US" dirty="0"/>
          </a:p>
        </p:txBody>
      </p:sp>
      <p:sp>
        <p:nvSpPr>
          <p:cNvPr id="4" name="スライド番号プレースホルダー 3"/>
          <p:cNvSpPr>
            <a:spLocks noGrp="1"/>
          </p:cNvSpPr>
          <p:nvPr>
            <p:ph type="sldNum" sz="quarter" idx="12"/>
          </p:nvPr>
        </p:nvSpPr>
        <p:spPr/>
        <p:txBody>
          <a:bodyPr/>
          <a:lstStyle/>
          <a:p>
            <a:fld id="{FBAD407A-FBE4-4239-8277-D9B7489C8BE5}" type="slidenum">
              <a:rPr lang="ja-JP" altLang="en-US" smtClean="0"/>
              <a:pPr/>
              <a:t>19</a:t>
            </a:fld>
            <a:endParaRPr lang="ja-JP" altLang="en-US"/>
          </a:p>
        </p:txBody>
      </p:sp>
      <p:pic>
        <p:nvPicPr>
          <p:cNvPr id="2054" name="図 2053"/>
          <p:cNvPicPr>
            <a:picLocks noChangeAspect="1"/>
          </p:cNvPicPr>
          <p:nvPr/>
        </p:nvPicPr>
        <p:blipFill>
          <a:blip r:embed="rId3"/>
          <a:stretch>
            <a:fillRect/>
          </a:stretch>
        </p:blipFill>
        <p:spPr>
          <a:xfrm>
            <a:off x="1577274" y="1301749"/>
            <a:ext cx="8404926" cy="5054601"/>
          </a:xfrm>
          <a:prstGeom prst="rect">
            <a:avLst/>
          </a:prstGeom>
        </p:spPr>
      </p:pic>
      <p:pic>
        <p:nvPicPr>
          <p:cNvPr id="45" name="図 4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383" y="1136624"/>
            <a:ext cx="1928810" cy="1517127"/>
          </a:xfrm>
          <a:prstGeom prst="rect">
            <a:avLst/>
          </a:prstGeom>
        </p:spPr>
      </p:pic>
      <p:sp>
        <p:nvSpPr>
          <p:cNvPr id="46" name="コンテンツ プレースホルダー 7"/>
          <p:cNvSpPr>
            <a:spLocks noGrp="1"/>
          </p:cNvSpPr>
          <p:nvPr>
            <p:ph idx="1"/>
          </p:nvPr>
        </p:nvSpPr>
        <p:spPr>
          <a:xfrm>
            <a:off x="729532" y="5042328"/>
            <a:ext cx="2013667" cy="1314022"/>
          </a:xfrm>
          <a:prstGeom prst="heart">
            <a:avLst/>
          </a:prstGeom>
          <a:pattFill prst="ltUpDiag">
            <a:fgClr>
              <a:sysClr val="window" lastClr="FFFFFF">
                <a:lumMod val="50000"/>
              </a:sysClr>
            </a:fgClr>
            <a:bgClr>
              <a:sysClr val="window" lastClr="FFFFFF"/>
            </a:bgClr>
          </a:pattFill>
          <a:ln w="3175">
            <a:solidFill>
              <a:sysClr val="window" lastClr="FFFFFF">
                <a:lumMod val="50000"/>
              </a:sysClr>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ot="0" spcFirstLastPara="0" vert="horz" wrap="square" lIns="91440" tIns="45720" rIns="91440" bIns="45720" numCol="1" spcCol="0" rtlCol="0" fromWordArt="0" anchor="ctr" anchorCtr="0" forceAA="0" compatLnSpc="1">
            <a:prstTxWarp prst="textNoShape">
              <a:avLst/>
            </a:prstTxWarp>
            <a:noAutofit/>
          </a:bodyPr>
          <a:lstStyle/>
          <a:p>
            <a:pPr marL="0" indent="0" algn="just">
              <a:spcAft>
                <a:spcPts val="0"/>
              </a:spcAft>
              <a:buNone/>
            </a:pPr>
            <a:r>
              <a:rPr lang="ja-JP" altLang="en-US" sz="1800" b="1" kern="100" dirty="0" smtClean="0">
                <a:latin typeface="ＭＳ Ｐゴシック" panose="020B0600070205080204" pitchFamily="50" charset="-128"/>
                <a:ea typeface="ＭＳ 明朝" panose="02020609040205080304" pitchFamily="17" charset="-128"/>
                <a:cs typeface="Times New Roman" panose="02020603050405020304" pitchFamily="18" charset="0"/>
              </a:rPr>
              <a:t>まちを想う</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47" name="コンテンツ プレースホルダー 7"/>
          <p:cNvSpPr txBox="1">
            <a:spLocks/>
          </p:cNvSpPr>
          <p:nvPr/>
        </p:nvSpPr>
        <p:spPr>
          <a:xfrm>
            <a:off x="8894618" y="2057400"/>
            <a:ext cx="3041142" cy="1870363"/>
          </a:xfrm>
          <a:prstGeom prst="heart">
            <a:avLst/>
          </a:prstGeom>
          <a:pattFill prst="ltUpDiag">
            <a:fgClr>
              <a:sysClr val="window" lastClr="FFFFFF">
                <a:lumMod val="50000"/>
              </a:sysClr>
            </a:fgClr>
            <a:bgClr>
              <a:sysClr val="window" lastClr="FFFFFF"/>
            </a:bgClr>
          </a:pattFill>
          <a:ln w="3175">
            <a:solidFill>
              <a:sysClr val="window" lastClr="FFFFFF">
                <a:lumMod val="50000"/>
              </a:sysClr>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ot="0" spcFirstLastPara="0" vert="horz" wrap="square" lIns="91440" tIns="45720" rIns="91440" bIns="45720" numCol="1" spcCol="0" rtlCol="0" fromWordArt="0" anchor="ctr" anchorCtr="0" forceAA="0" compatLnSpc="1">
            <a:prstTxWarp prst="textNoShape">
              <a:avLst/>
            </a:prstTxWarp>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just">
              <a:buNone/>
            </a:pPr>
            <a:r>
              <a:rPr lang="ja-JP" altLang="en-US" sz="1800" b="1" kern="100" dirty="0" smtClean="0">
                <a:latin typeface="Century" panose="02040604050505020304" pitchFamily="18" charset="0"/>
                <a:ea typeface="ＭＳ 明朝" panose="02020609040205080304" pitchFamily="17" charset="-128"/>
                <a:cs typeface="Times New Roman" panose="02020603050405020304" pitchFamily="18" charset="0"/>
              </a:rPr>
              <a:t>ま</a:t>
            </a:r>
            <a:r>
              <a:rPr lang="ja-JP" altLang="en-US" sz="1800" b="1" kern="100" dirty="0">
                <a:latin typeface="Century" panose="02040604050505020304" pitchFamily="18" charset="0"/>
                <a:ea typeface="ＭＳ 明朝" panose="02020609040205080304" pitchFamily="17" charset="-128"/>
                <a:cs typeface="Times New Roman" panose="02020603050405020304" pitchFamily="18" charset="0"/>
              </a:rPr>
              <a:t>ち</a:t>
            </a:r>
            <a:r>
              <a:rPr lang="ja-JP" altLang="en-US" sz="1800" b="1" kern="100" dirty="0" smtClean="0">
                <a:latin typeface="Century" panose="02040604050505020304" pitchFamily="18" charset="0"/>
                <a:ea typeface="ＭＳ 明朝" panose="02020609040205080304" pitchFamily="17" charset="-128"/>
                <a:cs typeface="Times New Roman" panose="02020603050405020304" pitchFamily="18" charset="0"/>
              </a:rPr>
              <a:t>が元気になる</a:t>
            </a:r>
            <a:endParaRPr lang="ja-JP" sz="1800" b="1" kern="100" dirty="0">
              <a:latin typeface="Century" panose="02040604050505020304" pitchFamily="18" charset="0"/>
              <a:ea typeface="ＭＳ 明朝" panose="02020609040205080304" pitchFamily="17" charset="-128"/>
              <a:cs typeface="Times New Roman" panose="02020603050405020304" pitchFamily="18" charset="0"/>
            </a:endParaRPr>
          </a:p>
        </p:txBody>
      </p:sp>
    </p:spTree>
    <p:extLst>
      <p:ext uri="{BB962C8B-B14F-4D97-AF65-F5344CB8AC3E}">
        <p14:creationId xmlns:p14="http://schemas.microsoft.com/office/powerpoint/2010/main" val="2042427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6">
                                            <p:bg/>
                                          </p:spTgt>
                                        </p:tgtEl>
                                        <p:attrNameLst>
                                          <p:attrName>style.visibility</p:attrName>
                                        </p:attrNameLst>
                                      </p:cBhvr>
                                      <p:to>
                                        <p:strVal val="visible"/>
                                      </p:to>
                                    </p:set>
                                    <p:animEffect transition="in" filter="fade">
                                      <p:cBhvr>
                                        <p:cTn id="7" dur="500"/>
                                        <p:tgtEl>
                                          <p:spTgt spid="46">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6">
                                            <p:txEl>
                                              <p:pRg st="0" end="0"/>
                                            </p:txEl>
                                          </p:spTgt>
                                        </p:tgtEl>
                                        <p:attrNameLst>
                                          <p:attrName>style.visibility</p:attrName>
                                        </p:attrNameLst>
                                      </p:cBhvr>
                                      <p:to>
                                        <p:strVal val="visible"/>
                                      </p:to>
                                    </p:set>
                                    <p:animEffect transition="in" filter="fade">
                                      <p:cBhvr>
                                        <p:cTn id="10" dur="500"/>
                                        <p:tgtEl>
                                          <p:spTgt spid="46">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7">
                                            <p:bg/>
                                          </p:spTgt>
                                        </p:tgtEl>
                                        <p:attrNameLst>
                                          <p:attrName>style.visibility</p:attrName>
                                        </p:attrNameLst>
                                      </p:cBhvr>
                                      <p:to>
                                        <p:strVal val="visible"/>
                                      </p:to>
                                    </p:set>
                                    <p:animEffect transition="in" filter="fade">
                                      <p:cBhvr>
                                        <p:cTn id="13" dur="500"/>
                                        <p:tgtEl>
                                          <p:spTgt spid="47">
                                            <p:bg/>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7">
                                            <p:txEl>
                                              <p:pRg st="0" end="0"/>
                                            </p:txEl>
                                          </p:spTgt>
                                        </p:tgtEl>
                                        <p:attrNameLst>
                                          <p:attrName>style.visibility</p:attrName>
                                        </p:attrNameLst>
                                      </p:cBhvr>
                                      <p:to>
                                        <p:strVal val="visible"/>
                                      </p:to>
                                    </p:set>
                                    <p:animEffect transition="in" filter="fade">
                                      <p:cBhvr>
                                        <p:cTn id="16" dur="500"/>
                                        <p:tgtEl>
                                          <p:spTgt spid="47">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fade">
                                      <p:cBhvr>
                                        <p:cTn id="21"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6" grpId="0" build="p" animBg="1"/>
      <p:bldP spid="47"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１　地区社協とは①</a:t>
            </a:r>
          </a:p>
        </p:txBody>
      </p:sp>
      <p:sp>
        <p:nvSpPr>
          <p:cNvPr id="3" name="コンテンツ プレースホルダー 2"/>
          <p:cNvSpPr>
            <a:spLocks noGrp="1"/>
          </p:cNvSpPr>
          <p:nvPr>
            <p:ph idx="1"/>
          </p:nvPr>
        </p:nvSpPr>
        <p:spPr>
          <a:xfrm>
            <a:off x="496389" y="1690688"/>
            <a:ext cx="11260182" cy="5167311"/>
          </a:xfrm>
        </p:spPr>
        <p:txBody>
          <a:bodyPr>
            <a:normAutofit/>
          </a:bodyPr>
          <a:lstStyle/>
          <a:p>
            <a:pPr marL="0" indent="0">
              <a:lnSpc>
                <a:spcPct val="100000"/>
              </a:lnSpc>
              <a:buNone/>
            </a:pPr>
            <a:r>
              <a:rPr kumimoji="1" lang="ja-JP" altLang="en-US" sz="3200" dirty="0">
                <a:latin typeface="HG丸ｺﾞｼｯｸM-PRO" panose="020F0600000000000000" pitchFamily="50" charset="-128"/>
                <a:ea typeface="HG丸ｺﾞｼｯｸM-PRO" panose="020F0600000000000000" pitchFamily="50" charset="-128"/>
              </a:rPr>
              <a:t>　</a:t>
            </a:r>
            <a:r>
              <a:rPr kumimoji="1" lang="ja-JP" altLang="en-US" sz="3200" dirty="0">
                <a:latin typeface="Meiryo UI" panose="020B0604030504040204" pitchFamily="50" charset="-128"/>
                <a:ea typeface="Meiryo UI" panose="020B0604030504040204" pitchFamily="50" charset="-128"/>
                <a:cs typeface="Meiryo UI" panose="020B0604030504040204" pitchFamily="50" charset="-128"/>
              </a:rPr>
              <a:t>地域住民に最も身近な社協として地域の方々が</a:t>
            </a:r>
            <a:endParaRPr kumimoji="1" lang="en-US" altLang="ja-JP" sz="3200" dirty="0">
              <a:latin typeface="Meiryo UI" panose="020B0604030504040204" pitchFamily="50" charset="-128"/>
              <a:ea typeface="Meiryo UI" panose="020B0604030504040204" pitchFamily="50" charset="-128"/>
              <a:cs typeface="Meiryo UI" panose="020B0604030504040204" pitchFamily="50" charset="-128"/>
            </a:endParaRPr>
          </a:p>
          <a:p>
            <a:pPr marL="0" indent="0">
              <a:lnSpc>
                <a:spcPct val="100000"/>
              </a:lnSpc>
              <a:buNone/>
            </a:pPr>
            <a:endParaRPr lang="en-US" altLang="ja-JP" sz="3200" dirty="0">
              <a:latin typeface="Meiryo UI" panose="020B0604030504040204" pitchFamily="50" charset="-128"/>
              <a:ea typeface="Meiryo UI" panose="020B0604030504040204" pitchFamily="50" charset="-128"/>
              <a:cs typeface="Meiryo UI" panose="020B0604030504040204" pitchFamily="50" charset="-128"/>
            </a:endParaRPr>
          </a:p>
          <a:p>
            <a:pPr marL="0" indent="0" algn="ctr">
              <a:lnSpc>
                <a:spcPct val="100000"/>
              </a:lnSpc>
              <a:buNone/>
            </a:pPr>
            <a:r>
              <a:rPr kumimoji="1" lang="ja-JP" altLang="en-US" sz="4800" b="1" dirty="0">
                <a:solidFill>
                  <a:srgbClr val="00B0F0"/>
                </a:solidFill>
                <a:latin typeface="Meiryo UI" panose="020B0604030504040204" pitchFamily="50" charset="-128"/>
                <a:ea typeface="Meiryo UI" panose="020B0604030504040204" pitchFamily="50" charset="-128"/>
                <a:cs typeface="Meiryo UI" panose="020B0604030504040204" pitchFamily="50" charset="-128"/>
              </a:rPr>
              <a:t>「自分の地域は自分たちで良くしていこう」</a:t>
            </a:r>
            <a:endParaRPr kumimoji="1" lang="en-US" altLang="ja-JP" sz="4800" b="1" dirty="0">
              <a:solidFill>
                <a:srgbClr val="00B0F0"/>
              </a:solidFill>
              <a:latin typeface="Meiryo UI" panose="020B0604030504040204" pitchFamily="50" charset="-128"/>
              <a:ea typeface="Meiryo UI" panose="020B0604030504040204" pitchFamily="50" charset="-128"/>
              <a:cs typeface="Meiryo UI" panose="020B0604030504040204" pitchFamily="50" charset="-128"/>
            </a:endParaRPr>
          </a:p>
          <a:p>
            <a:pPr marL="0" indent="0">
              <a:lnSpc>
                <a:spcPct val="100000"/>
              </a:lnSpc>
              <a:buNone/>
            </a:pPr>
            <a:endParaRPr kumimoji="1" lang="en-US" altLang="ja-JP" sz="3200" dirty="0">
              <a:latin typeface="Meiryo UI" panose="020B0604030504040204" pitchFamily="50" charset="-128"/>
              <a:ea typeface="Meiryo UI" panose="020B0604030504040204" pitchFamily="50" charset="-128"/>
              <a:cs typeface="Meiryo UI" panose="020B0604030504040204" pitchFamily="50" charset="-128"/>
            </a:endParaRPr>
          </a:p>
          <a:p>
            <a:pPr marL="0" indent="0">
              <a:lnSpc>
                <a:spcPct val="100000"/>
              </a:lnSpc>
              <a:buNone/>
            </a:pPr>
            <a:r>
              <a:rPr kumimoji="1" lang="ja-JP" altLang="en-US" sz="3200" dirty="0">
                <a:latin typeface="Meiryo UI" panose="020B0604030504040204" pitchFamily="50" charset="-128"/>
                <a:ea typeface="Meiryo UI" panose="020B0604030504040204" pitchFamily="50" charset="-128"/>
                <a:cs typeface="Meiryo UI" panose="020B0604030504040204" pitchFamily="50" charset="-128"/>
              </a:rPr>
              <a:t>　という気持ちで組織された</a:t>
            </a:r>
            <a:r>
              <a:rPr kumimoji="1" lang="ja-JP" altLang="en-US" sz="4000" b="1" dirty="0">
                <a:solidFill>
                  <a:srgbClr val="00B0F0"/>
                </a:solidFill>
                <a:latin typeface="Meiryo UI" panose="020B0604030504040204" pitchFamily="50" charset="-128"/>
                <a:ea typeface="Meiryo UI" panose="020B0604030504040204" pitchFamily="50" charset="-128"/>
                <a:cs typeface="Meiryo UI" panose="020B0604030504040204" pitchFamily="50" charset="-128"/>
              </a:rPr>
              <a:t>任意の団体</a:t>
            </a:r>
            <a:r>
              <a:rPr kumimoji="1" lang="ja-JP" altLang="en-US" sz="3200" dirty="0">
                <a:latin typeface="Meiryo UI" panose="020B0604030504040204" pitchFamily="50" charset="-128"/>
                <a:ea typeface="Meiryo UI" panose="020B0604030504040204" pitchFamily="50" charset="-128"/>
                <a:cs typeface="Meiryo UI" panose="020B0604030504040204" pitchFamily="50" charset="-128"/>
              </a:rPr>
              <a:t>です。</a:t>
            </a:r>
            <a:endParaRPr kumimoji="1" lang="en-US" altLang="ja-JP" sz="3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2"/>
          </p:nvPr>
        </p:nvSpPr>
        <p:spPr/>
        <p:txBody>
          <a:bodyPr/>
          <a:lstStyle/>
          <a:p>
            <a:fld id="{FBAD407A-FBE4-4239-8277-D9B7489C8BE5}" type="slidenum">
              <a:rPr kumimoji="1" lang="ja-JP" altLang="en-US" smtClean="0"/>
              <a:t>2</a:t>
            </a:fld>
            <a:endParaRPr kumimoji="1" lang="ja-JP" altLang="en-US" dirty="0"/>
          </a:p>
        </p:txBody>
      </p:sp>
      <p:sp>
        <p:nvSpPr>
          <p:cNvPr id="5" name="円/楕円 4"/>
          <p:cNvSpPr/>
          <p:nvPr/>
        </p:nvSpPr>
        <p:spPr>
          <a:xfrm>
            <a:off x="10103522" y="136371"/>
            <a:ext cx="1701800" cy="8509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600" dirty="0">
                <a:solidFill>
                  <a:schemeClr val="tx1"/>
                </a:solidFill>
                <a:latin typeface="+mj-ea"/>
                <a:ea typeface="+mj-ea"/>
              </a:rPr>
              <a:t>P.</a:t>
            </a:r>
            <a:r>
              <a:rPr kumimoji="1" lang="ja-JP" altLang="en-US" sz="3600" dirty="0">
                <a:solidFill>
                  <a:schemeClr val="tx1"/>
                </a:solidFill>
                <a:latin typeface="+mj-ea"/>
                <a:ea typeface="+mj-ea"/>
              </a:rPr>
              <a:t>１</a:t>
            </a:r>
          </a:p>
        </p:txBody>
      </p:sp>
    </p:spTree>
    <p:extLst>
      <p:ext uri="{BB962C8B-B14F-4D97-AF65-F5344CB8AC3E}">
        <p14:creationId xmlns:p14="http://schemas.microsoft.com/office/powerpoint/2010/main" val="1102971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allAtOnce"/>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３－３</a:t>
            </a:r>
            <a:r>
              <a:rPr lang="en-US" altLang="ja-JP" dirty="0"/>
              <a:t/>
            </a:r>
            <a:br>
              <a:rPr lang="en-US" altLang="ja-JP" dirty="0"/>
            </a:br>
            <a:r>
              <a:rPr lang="ja-JP" altLang="en-US" dirty="0"/>
              <a:t>地区社協の財源</a:t>
            </a:r>
            <a:r>
              <a:rPr lang="ja-JP" altLang="en-US" dirty="0" smtClean="0"/>
              <a:t>（賛助会費）</a:t>
            </a:r>
            <a:endParaRPr kumimoji="1" lang="ja-JP" altLang="en-US" dirty="0"/>
          </a:p>
        </p:txBody>
      </p:sp>
      <p:sp>
        <p:nvSpPr>
          <p:cNvPr id="4" name="スライド番号プレースホルダー 3"/>
          <p:cNvSpPr>
            <a:spLocks noGrp="1"/>
          </p:cNvSpPr>
          <p:nvPr>
            <p:ph type="sldNum" sz="quarter" idx="12"/>
          </p:nvPr>
        </p:nvSpPr>
        <p:spPr/>
        <p:txBody>
          <a:bodyPr/>
          <a:lstStyle/>
          <a:p>
            <a:fld id="{FBAD407A-FBE4-4239-8277-D9B7489C8BE5}" type="slidenum">
              <a:rPr lang="ja-JP" altLang="en-US" smtClean="0"/>
              <a:pPr/>
              <a:t>20</a:t>
            </a:fld>
            <a:endParaRPr lang="ja-JP" altLang="en-US"/>
          </a:p>
        </p:txBody>
      </p:sp>
      <p:pic>
        <p:nvPicPr>
          <p:cNvPr id="5" name="コンテンツ プレースホルダー 4"/>
          <p:cNvPicPr>
            <a:picLocks noGrp="1"/>
          </p:cNvPicPr>
          <p:nvPr>
            <p:ph idx="1"/>
          </p:nvPr>
        </p:nvPicPr>
        <p:blipFill>
          <a:blip r:embed="rId3">
            <a:lum bright="5000"/>
          </a:blip>
          <a:srcRect/>
          <a:stretch>
            <a:fillRect/>
          </a:stretch>
        </p:blipFill>
        <p:spPr bwMode="auto">
          <a:xfrm>
            <a:off x="8532667" y="1355704"/>
            <a:ext cx="3659333" cy="2221884"/>
          </a:xfrm>
          <a:prstGeom prst="rect">
            <a:avLst/>
          </a:prstGeom>
          <a:noFill/>
          <a:ln w="9525">
            <a:noFill/>
            <a:miter lim="800000"/>
            <a:headEnd/>
            <a:tailEnd/>
          </a:ln>
        </p:spPr>
      </p:pic>
      <p:pic>
        <p:nvPicPr>
          <p:cNvPr id="17" name="図 16"/>
          <p:cNvPicPr>
            <a:picLocks noChangeAspect="1"/>
          </p:cNvPicPr>
          <p:nvPr/>
        </p:nvPicPr>
        <p:blipFill>
          <a:blip r:embed="rId4"/>
          <a:stretch>
            <a:fillRect/>
          </a:stretch>
        </p:blipFill>
        <p:spPr>
          <a:xfrm>
            <a:off x="-28861" y="1422997"/>
            <a:ext cx="8639461" cy="3761306"/>
          </a:xfrm>
          <a:prstGeom prst="rect">
            <a:avLst/>
          </a:prstGeom>
        </p:spPr>
      </p:pic>
      <p:pic>
        <p:nvPicPr>
          <p:cNvPr id="18" name="図 17"/>
          <p:cNvPicPr>
            <a:picLocks noChangeAspect="1"/>
          </p:cNvPicPr>
          <p:nvPr/>
        </p:nvPicPr>
        <p:blipFill>
          <a:blip r:embed="rId5"/>
          <a:stretch>
            <a:fillRect/>
          </a:stretch>
        </p:blipFill>
        <p:spPr>
          <a:xfrm>
            <a:off x="8768852" y="3690692"/>
            <a:ext cx="2726307" cy="1437059"/>
          </a:xfrm>
          <a:prstGeom prst="rect">
            <a:avLst/>
          </a:prstGeom>
        </p:spPr>
      </p:pic>
      <p:pic>
        <p:nvPicPr>
          <p:cNvPr id="19" name="図 18"/>
          <p:cNvPicPr>
            <a:picLocks noChangeAspect="1"/>
          </p:cNvPicPr>
          <p:nvPr/>
        </p:nvPicPr>
        <p:blipFill>
          <a:blip r:embed="rId6"/>
          <a:stretch>
            <a:fillRect/>
          </a:stretch>
        </p:blipFill>
        <p:spPr>
          <a:xfrm>
            <a:off x="10067625" y="5240855"/>
            <a:ext cx="1926883" cy="1343443"/>
          </a:xfrm>
          <a:prstGeom prst="rect">
            <a:avLst/>
          </a:prstGeom>
        </p:spPr>
      </p:pic>
      <p:pic>
        <p:nvPicPr>
          <p:cNvPr id="20" name="図 19"/>
          <p:cNvPicPr>
            <a:picLocks noChangeAspect="1"/>
          </p:cNvPicPr>
          <p:nvPr/>
        </p:nvPicPr>
        <p:blipFill>
          <a:blip r:embed="rId7"/>
          <a:stretch>
            <a:fillRect/>
          </a:stretch>
        </p:blipFill>
        <p:spPr>
          <a:xfrm>
            <a:off x="7702185" y="5240855"/>
            <a:ext cx="2280015" cy="1343443"/>
          </a:xfrm>
          <a:prstGeom prst="rect">
            <a:avLst/>
          </a:prstGeom>
        </p:spPr>
      </p:pic>
      <p:sp>
        <p:nvSpPr>
          <p:cNvPr id="21" name="Text Box 16"/>
          <p:cNvSpPr txBox="1">
            <a:spLocks noChangeArrowheads="1"/>
          </p:cNvSpPr>
          <p:nvPr/>
        </p:nvSpPr>
        <p:spPr bwMode="auto">
          <a:xfrm>
            <a:off x="10132006" y="1543446"/>
            <a:ext cx="1702811"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spAutoFit/>
          </a:bodyPr>
          <a:lstStyle/>
          <a:p>
            <a:pPr marL="0" marR="0" lvl="0" indent="0" algn="just" defTabSz="914400" rtl="0" eaLnBrk="0" fontAlgn="base" latinLnBrk="0" hangingPunct="0">
              <a:lnSpc>
                <a:spcPct val="120000"/>
              </a:lnSpc>
              <a:spcBef>
                <a:spcPct val="0"/>
              </a:spcBef>
              <a:spcAft>
                <a:spcPct val="0"/>
              </a:spcAft>
              <a:buClrTx/>
              <a:buSzTx/>
              <a:buFontTx/>
              <a:buNone/>
              <a:tabLst/>
            </a:pPr>
            <a:r>
              <a:rPr kumimoji="0" lang="ja-JP" altLang="en-US" sz="1200" b="1"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rPr>
              <a:t>年 度 別 推 移</a:t>
            </a:r>
            <a:endParaRPr kumimoji="0" lang="ja-JP" altLang="ja-JP" sz="1800" b="0" i="0" u="none" strike="noStrike" cap="none" normalizeH="0" baseline="0" dirty="0" smtClean="0">
              <a:ln>
                <a:noFill/>
              </a:ln>
              <a:solidFill>
                <a:schemeClr val="tx1"/>
              </a:solidFill>
              <a:effectLst/>
              <a:latin typeface="Arial" panose="020B0604020202020204" pitchFamily="34" charset="0"/>
            </a:endParaRPr>
          </a:p>
        </p:txBody>
      </p:sp>
      <p:sp>
        <p:nvSpPr>
          <p:cNvPr id="22" name="正方形/長方形 21"/>
          <p:cNvSpPr/>
          <p:nvPr/>
        </p:nvSpPr>
        <p:spPr>
          <a:xfrm>
            <a:off x="914401" y="5489701"/>
            <a:ext cx="6662682" cy="1015663"/>
          </a:xfrm>
          <a:prstGeom prst="rect">
            <a:avLst/>
          </a:prstGeom>
        </p:spPr>
        <p:txBody>
          <a:bodyPr wrap="square">
            <a:spAutoFit/>
          </a:bodyPr>
          <a:lstStyle/>
          <a:p>
            <a:r>
              <a:rPr lang="ja-JP" altLang="ja-JP" sz="2000" spc="-20" dirty="0">
                <a:latin typeface="ＭＳ Ｐゴシック" panose="020B0600070205080204" pitchFamily="50" charset="-128"/>
                <a:ea typeface="ＭＳ Ｐゴシック" panose="020B0600070205080204" pitchFamily="50" charset="-128"/>
                <a:cs typeface="Times New Roman" panose="02020603050405020304" pitchFamily="18" charset="0"/>
              </a:rPr>
              <a:t>｢人・和のあるまち緑園｣をめざし、人と人・活動と活動の</a:t>
            </a:r>
            <a:r>
              <a:rPr lang="ja-JP" altLang="ja-JP" sz="2000" dirty="0">
                <a:latin typeface="ＭＳ Ｐゴシック" panose="020B0600070205080204" pitchFamily="50" charset="-128"/>
                <a:ea typeface="ＭＳ Ｐゴシック" panose="020B0600070205080204" pitchFamily="50" charset="-128"/>
                <a:cs typeface="Times New Roman" panose="02020603050405020304" pitchFamily="18" charset="0"/>
              </a:rPr>
              <a:t>つながりのあるまちで、子育て・高齢者・</a:t>
            </a:r>
            <a:r>
              <a:rPr lang="ja-JP" altLang="ja-JP" sz="2000" dirty="0" err="1">
                <a:latin typeface="ＭＳ Ｐゴシック" panose="020B0600070205080204" pitchFamily="50" charset="-128"/>
                <a:ea typeface="ＭＳ Ｐゴシック" panose="020B0600070205080204" pitchFamily="50" charset="-128"/>
                <a:cs typeface="Times New Roman" panose="02020603050405020304" pitchFamily="18" charset="0"/>
              </a:rPr>
              <a:t>障がい</a:t>
            </a:r>
            <a:r>
              <a:rPr lang="ja-JP" altLang="ja-JP" sz="2000" dirty="0">
                <a:latin typeface="ＭＳ Ｐゴシック" panose="020B0600070205080204" pitchFamily="50" charset="-128"/>
                <a:ea typeface="ＭＳ Ｐゴシック" panose="020B0600070205080204" pitchFamily="50" charset="-128"/>
                <a:cs typeface="Times New Roman" panose="02020603050405020304" pitchFamily="18" charset="0"/>
              </a:rPr>
              <a:t>者支援</a:t>
            </a:r>
            <a:r>
              <a:rPr lang="ja-JP" altLang="ja-JP" sz="2000" spc="10" dirty="0">
                <a:latin typeface="ＭＳ Ｐゴシック" panose="020B0600070205080204" pitchFamily="50" charset="-128"/>
                <a:ea typeface="ＭＳ Ｐゴシック" panose="020B0600070205080204" pitchFamily="50" charset="-128"/>
                <a:cs typeface="Times New Roman" panose="02020603050405020304" pitchFamily="18" charset="0"/>
              </a:rPr>
              <a:t>活動や健康づくり、交流の場づくりなどを着実に推進しています。</a:t>
            </a:r>
            <a:endParaRPr lang="ja-JP" altLang="en-US" sz="2000"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719410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fade">
                                      <p:cBhvr>
                                        <p:cTn id="20" dur="500"/>
                                        <p:tgtEl>
                                          <p:spTgt spid="22"/>
                                        </p:tgtEl>
                                      </p:cBhvr>
                                    </p:animEffect>
                                  </p:childTnLst>
                                </p:cTn>
                              </p:par>
                              <p:par>
                                <p:cTn id="21" presetID="10" presetClass="entr" presetSubtype="0"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par>
                                <p:cTn id="24" presetID="10" presetClass="entr" presetSubtype="0" fill="hold"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500"/>
                                        <p:tgtEl>
                                          <p:spTgt spid="20"/>
                                        </p:tgtEl>
                                      </p:cBhvr>
                                    </p:animEffect>
                                  </p:childTnLst>
                                </p:cTn>
                              </p:par>
                              <p:par>
                                <p:cTn id="27" presetID="10" presetClass="entr" presetSubtype="0" fill="hold" nodeType="with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まとめ＜地区社協向け＞</a:t>
            </a:r>
          </a:p>
        </p:txBody>
      </p:sp>
      <p:sp>
        <p:nvSpPr>
          <p:cNvPr id="3" name="コンテンツ プレースホルダー 2"/>
          <p:cNvSpPr>
            <a:spLocks noGrp="1"/>
          </p:cNvSpPr>
          <p:nvPr>
            <p:ph idx="1"/>
          </p:nvPr>
        </p:nvSpPr>
        <p:spPr>
          <a:xfrm>
            <a:off x="0" y="1394755"/>
            <a:ext cx="10515600" cy="1037891"/>
          </a:xfrm>
        </p:spPr>
        <p:txBody>
          <a:bodyPr>
            <a:normAutofit/>
          </a:bodyPr>
          <a:lstStyle/>
          <a:p>
            <a:pPr marL="0" indent="0">
              <a:buNone/>
            </a:pPr>
            <a:r>
              <a:rPr kumimoji="1" lang="ja-JP" altLang="en-US" sz="3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3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今も昔も・・・</a:t>
            </a:r>
            <a:r>
              <a:rPr kumimoji="1" lang="ja-JP" altLang="en-US" sz="3600" b="1" dirty="0">
                <a:solidFill>
                  <a:srgbClr val="00B0F0"/>
                </a:solidFill>
                <a:latin typeface="Meiryo UI" panose="020B0604030504040204" pitchFamily="50" charset="-128"/>
                <a:ea typeface="Meiryo UI" panose="020B0604030504040204" pitchFamily="50" charset="-128"/>
                <a:cs typeface="Meiryo UI" panose="020B0604030504040204" pitchFamily="50" charset="-128"/>
              </a:rPr>
              <a:t>理念</a:t>
            </a:r>
            <a:r>
              <a:rPr kumimoji="1" lang="ja-JP" altLang="en-US" sz="3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は変わりません。</a:t>
            </a:r>
            <a:endParaRPr kumimoji="1" lang="en-US" altLang="ja-JP" sz="3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buNone/>
            </a:pPr>
            <a:endParaRPr kumimoji="1" lang="en-US" altLang="ja-JP" sz="5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2"/>
          </p:nvPr>
        </p:nvSpPr>
        <p:spPr/>
        <p:txBody>
          <a:bodyPr/>
          <a:lstStyle/>
          <a:p>
            <a:fld id="{FBAD407A-FBE4-4239-8277-D9B7489C8BE5}" type="slidenum">
              <a:rPr kumimoji="1" lang="ja-JP" altLang="en-US" smtClean="0"/>
              <a:t>21</a:t>
            </a:fld>
            <a:endParaRPr kumimoji="1" lang="ja-JP" altLang="en-US"/>
          </a:p>
        </p:txBody>
      </p:sp>
      <p:sp>
        <p:nvSpPr>
          <p:cNvPr id="5" name="正方形/長方形 4"/>
          <p:cNvSpPr/>
          <p:nvPr/>
        </p:nvSpPr>
        <p:spPr>
          <a:xfrm>
            <a:off x="216568" y="2318988"/>
            <a:ext cx="11462085" cy="1938992"/>
          </a:xfrm>
          <a:prstGeom prst="rect">
            <a:avLst/>
          </a:prstGeom>
        </p:spPr>
        <p:txBody>
          <a:bodyPr wrap="square">
            <a:spAutoFit/>
          </a:bodyPr>
          <a:lstStyle/>
          <a:p>
            <a:r>
              <a:rPr lang="ja-JP" altLang="en-US" sz="60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6000" b="1" dirty="0">
                <a:solidFill>
                  <a:srgbClr val="00B0F0"/>
                </a:solidFill>
                <a:latin typeface="Meiryo UI" panose="020B0604030504040204" pitchFamily="50" charset="-128"/>
                <a:ea typeface="Meiryo UI" panose="020B0604030504040204" pitchFamily="50" charset="-128"/>
                <a:cs typeface="Meiryo UI" panose="020B0604030504040204" pitchFamily="50" charset="-128"/>
              </a:rPr>
              <a:t>誰もが安心して自分らしく暮らせる</a:t>
            </a:r>
            <a:endParaRPr lang="en-US" altLang="ja-JP" sz="6000" b="1" dirty="0">
              <a:solidFill>
                <a:srgbClr val="00B0F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6000" b="1" dirty="0">
                <a:solidFill>
                  <a:srgbClr val="00B0F0"/>
                </a:solidFill>
                <a:latin typeface="Meiryo UI" panose="020B0604030504040204" pitchFamily="50" charset="-128"/>
                <a:ea typeface="Meiryo UI" panose="020B0604030504040204" pitchFamily="50" charset="-128"/>
                <a:cs typeface="Meiryo UI" panose="020B0604030504040204" pitchFamily="50" charset="-128"/>
              </a:rPr>
              <a:t>　　　地域社会をみんなでつくりだす</a:t>
            </a:r>
            <a:r>
              <a:rPr lang="ja-JP" altLang="en-US" sz="6000" b="1"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6000" b="1"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7" name="図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51563" y="3802104"/>
            <a:ext cx="4488874" cy="3314529"/>
          </a:xfrm>
          <a:prstGeom prst="rect">
            <a:avLst/>
          </a:prstGeom>
        </p:spPr>
      </p:pic>
      <p:sp>
        <p:nvSpPr>
          <p:cNvPr id="8" name="テキスト ボックス 7"/>
          <p:cNvSpPr txBox="1"/>
          <p:nvPr/>
        </p:nvSpPr>
        <p:spPr>
          <a:xfrm>
            <a:off x="4488234" y="4254688"/>
            <a:ext cx="262922" cy="830997"/>
          </a:xfrm>
          <a:prstGeom prst="rect">
            <a:avLst/>
          </a:prstGeom>
          <a:noFill/>
        </p:spPr>
        <p:txBody>
          <a:bodyPr wrap="square" rtlCol="0">
            <a:spAutoFit/>
          </a:bodyPr>
          <a:lstStyle/>
          <a:p>
            <a:r>
              <a:rPr kumimoji="1" lang="ja-JP" altLang="en-US" sz="4800" dirty="0">
                <a:latin typeface="Meiryo UI" panose="020B0604030504040204" pitchFamily="50" charset="-128"/>
                <a:ea typeface="Meiryo UI" panose="020B0604030504040204" pitchFamily="50" charset="-128"/>
                <a:cs typeface="Meiryo UI" panose="020B0604030504040204" pitchFamily="50" charset="-128"/>
              </a:rPr>
              <a:t>昔</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8"/>
          <p:cNvSpPr txBox="1"/>
          <p:nvPr/>
        </p:nvSpPr>
        <p:spPr>
          <a:xfrm>
            <a:off x="6921474" y="4276542"/>
            <a:ext cx="262922" cy="830997"/>
          </a:xfrm>
          <a:prstGeom prst="rect">
            <a:avLst/>
          </a:prstGeom>
          <a:noFill/>
        </p:spPr>
        <p:txBody>
          <a:bodyPr wrap="square" rtlCol="0">
            <a:spAutoFit/>
          </a:bodyPr>
          <a:lstStyle/>
          <a:p>
            <a:r>
              <a:rPr kumimoji="1" lang="ja-JP" altLang="en-US" sz="4800" dirty="0">
                <a:latin typeface="Meiryo UI" panose="020B0604030504040204" pitchFamily="50" charset="-128"/>
                <a:ea typeface="Meiryo UI" panose="020B0604030504040204" pitchFamily="50" charset="-128"/>
                <a:cs typeface="Meiryo UI" panose="020B0604030504040204" pitchFamily="50" charset="-128"/>
              </a:rPr>
              <a:t>今</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ハート 15"/>
          <p:cNvSpPr/>
          <p:nvPr/>
        </p:nvSpPr>
        <p:spPr>
          <a:xfrm>
            <a:off x="5322000" y="4997438"/>
            <a:ext cx="1548000" cy="1260000"/>
          </a:xfrm>
          <a:prstGeom prst="heart">
            <a:avLst/>
          </a:prstGeom>
          <a:solidFill>
            <a:srgbClr val="FF6699"/>
          </a:solidFill>
          <a:ln>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dirty="0">
                <a:latin typeface="Meiryo UI" panose="020B0604030504040204" pitchFamily="50" charset="-128"/>
                <a:ea typeface="Meiryo UI" panose="020B0604030504040204" pitchFamily="50" charset="-128"/>
                <a:cs typeface="Meiryo UI" panose="020B0604030504040204" pitchFamily="50" charset="-128"/>
              </a:rPr>
              <a:t>思い</a:t>
            </a:r>
            <a:endParaRPr kumimoji="1" lang="ja-JP" altLang="en-US" sz="20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32827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P spid="5" grpId="0"/>
      <p:bldP spid="8" grpId="0"/>
      <p:bldP spid="9" grpId="0"/>
      <p:bldP spid="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1904"/>
            <a:ext cx="12192000" cy="685609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solidFill>
                <a:prstClr val="white"/>
              </a:solidFill>
            </a:endParaRPr>
          </a:p>
        </p:txBody>
      </p:sp>
      <p:sp>
        <p:nvSpPr>
          <p:cNvPr id="2" name="タイトル 1"/>
          <p:cNvSpPr>
            <a:spLocks noGrp="1"/>
          </p:cNvSpPr>
          <p:nvPr>
            <p:ph type="ctrTitle"/>
          </p:nvPr>
        </p:nvSpPr>
        <p:spPr>
          <a:xfrm>
            <a:off x="1274617" y="1359261"/>
            <a:ext cx="10238509" cy="1761859"/>
          </a:xfrm>
        </p:spPr>
        <p:txBody>
          <a:bodyPr>
            <a:normAutofit fontScale="90000"/>
          </a:bodyPr>
          <a:lstStyle/>
          <a:p>
            <a:r>
              <a:rPr kumimoji="1" lang="ja-JP" altLang="en-US" sz="72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ご清聴ありがとうございました</a:t>
            </a:r>
            <a:r>
              <a:rPr lang="en-US" altLang="ja-JP" dirty="0">
                <a:solidFill>
                  <a:schemeClr val="bg1"/>
                </a:solidFill>
              </a:rPr>
              <a:t/>
            </a:r>
            <a:br>
              <a:rPr lang="en-US" altLang="ja-JP" dirty="0">
                <a:solidFill>
                  <a:schemeClr val="bg1"/>
                </a:solidFill>
              </a:rPr>
            </a:br>
            <a:endParaRPr kumimoji="1" lang="ja-JP" altLang="en-US" dirty="0">
              <a:solidFill>
                <a:schemeClr val="bg1"/>
              </a:solidFill>
            </a:endParaRPr>
          </a:p>
        </p:txBody>
      </p:sp>
      <p:sp>
        <p:nvSpPr>
          <p:cNvPr id="3" name="サブタイトル 2"/>
          <p:cNvSpPr>
            <a:spLocks noGrp="1"/>
          </p:cNvSpPr>
          <p:nvPr>
            <p:ph type="subTitle" idx="1"/>
          </p:nvPr>
        </p:nvSpPr>
        <p:spPr>
          <a:xfrm>
            <a:off x="2133600" y="3974778"/>
            <a:ext cx="10058400" cy="1428495"/>
          </a:xfrm>
        </p:spPr>
        <p:txBody>
          <a:bodyPr>
            <a:normAutofit/>
          </a:bodyPr>
          <a:lstStyle/>
          <a:p>
            <a:r>
              <a:rPr lang="ja-JP" altLang="en-US" sz="28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これからも、「一人ひとりの困りごとを解決できる地域づくり」のために、</a:t>
            </a:r>
            <a:endParaRPr lang="en-US" altLang="ja-JP" sz="28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28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ご協力をお願いいたします。</a:t>
            </a:r>
            <a:endParaRPr lang="en-US" altLang="ja-JP" sz="28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7" name="図 6" descr="D:\イラスト（花・モチーフ）\05-drawing\108-109\png\109h.png"/>
          <p:cNvPicPr/>
          <p:nvPr/>
        </p:nvPicPr>
        <p:blipFill rotWithShape="1">
          <a:blip r:embed="rId3" cstate="print">
            <a:extLst>
              <a:ext uri="{28A0092B-C50C-407E-A947-70E740481C1C}">
                <a14:useLocalDpi xmlns:a14="http://schemas.microsoft.com/office/drawing/2010/main" val="0"/>
              </a:ext>
            </a:extLst>
          </a:blip>
          <a:srcRect l="27957" t="22728" r="24308" b="20771"/>
          <a:stretch/>
        </p:blipFill>
        <p:spPr bwMode="auto">
          <a:xfrm>
            <a:off x="893996" y="3121120"/>
            <a:ext cx="1564640" cy="3888740"/>
          </a:xfrm>
          <a:prstGeom prst="rect">
            <a:avLst/>
          </a:prstGeom>
          <a:noFill/>
          <a:ln>
            <a:noFill/>
          </a:ln>
          <a:extLst>
            <a:ext uri="{53640926-AAD7-44D8-BBD7-CCE9431645EC}">
              <a14:shadowObscured xmlns:a14="http://schemas.microsoft.com/office/drawing/2010/main"/>
            </a:ext>
          </a:extLst>
        </p:spPr>
      </p:pic>
      <p:pic>
        <p:nvPicPr>
          <p:cNvPr id="8" name="図 7" descr="D:\イラスト（花・モチーフ）\05-drawing\108-109\png\109i.png"/>
          <p:cNvPicPr/>
          <p:nvPr/>
        </p:nvPicPr>
        <p:blipFill rotWithShape="1">
          <a:blip r:embed="rId4" cstate="print">
            <a:extLst>
              <a:ext uri="{28A0092B-C50C-407E-A947-70E740481C1C}">
                <a14:useLocalDpi xmlns:a14="http://schemas.microsoft.com/office/drawing/2010/main" val="0"/>
              </a:ext>
            </a:extLst>
          </a:blip>
          <a:srcRect l="25500" t="26785" r="23490" b="28900"/>
          <a:stretch/>
        </p:blipFill>
        <p:spPr bwMode="auto">
          <a:xfrm rot="797496">
            <a:off x="1711065" y="4463983"/>
            <a:ext cx="1136015" cy="2072005"/>
          </a:xfrm>
          <a:prstGeom prst="rect">
            <a:avLst/>
          </a:prstGeom>
          <a:noFill/>
          <a:ln>
            <a:noFill/>
          </a:ln>
          <a:extLst>
            <a:ext uri="{53640926-AAD7-44D8-BBD7-CCE9431645EC}">
              <a14:shadowObscured xmlns:a14="http://schemas.microsoft.com/office/drawing/2010/main"/>
            </a:ext>
          </a:extLst>
        </p:spPr>
      </p:pic>
      <p:pic>
        <p:nvPicPr>
          <p:cNvPr id="9" name="図 8" descr="D:\イラスト（花・モチーフ）\05-drawing\108-109\png\108b.png"/>
          <p:cNvPicPr/>
          <p:nvPr/>
        </p:nvPicPr>
        <p:blipFill rotWithShape="1">
          <a:blip r:embed="rId5" cstate="print">
            <a:extLst>
              <a:ext uri="{28A0092B-C50C-407E-A947-70E740481C1C}">
                <a14:useLocalDpi xmlns:a14="http://schemas.microsoft.com/office/drawing/2010/main" val="0"/>
              </a:ext>
            </a:extLst>
          </a:blip>
          <a:srcRect l="33596" t="23439" r="35927" b="23423"/>
          <a:stretch/>
        </p:blipFill>
        <p:spPr bwMode="auto">
          <a:xfrm rot="20471471">
            <a:off x="9939420" y="963321"/>
            <a:ext cx="455295" cy="794385"/>
          </a:xfrm>
          <a:prstGeom prst="rect">
            <a:avLst/>
          </a:prstGeom>
          <a:noFill/>
          <a:ln>
            <a:noFill/>
          </a:ln>
          <a:extLst>
            <a:ext uri="{53640926-AAD7-44D8-BBD7-CCE9431645EC}">
              <a14:shadowObscured xmlns:a14="http://schemas.microsoft.com/office/drawing/2010/main"/>
            </a:ext>
          </a:extLst>
        </p:spPr>
      </p:pic>
      <p:pic>
        <p:nvPicPr>
          <p:cNvPr id="10" name="図 9" descr="D:\イラスト（花・モチーフ）\05-drawing\108-109\png\108b.png"/>
          <p:cNvPicPr/>
          <p:nvPr/>
        </p:nvPicPr>
        <p:blipFill rotWithShape="1">
          <a:blip r:embed="rId6" cstate="print">
            <a:extLst>
              <a:ext uri="{28A0092B-C50C-407E-A947-70E740481C1C}">
                <a14:useLocalDpi xmlns:a14="http://schemas.microsoft.com/office/drawing/2010/main" val="0"/>
              </a:ext>
            </a:extLst>
          </a:blip>
          <a:srcRect l="33596" t="23439" r="35927" b="23423"/>
          <a:stretch/>
        </p:blipFill>
        <p:spPr bwMode="auto">
          <a:xfrm rot="1562722">
            <a:off x="10373125" y="631215"/>
            <a:ext cx="587375" cy="1024890"/>
          </a:xfrm>
          <a:prstGeom prst="rect">
            <a:avLst/>
          </a:prstGeom>
          <a:noFill/>
          <a:ln>
            <a:noFill/>
          </a:ln>
          <a:extLst>
            <a:ext uri="{53640926-AAD7-44D8-BBD7-CCE9431645EC}">
              <a14:shadowObscured xmlns:a14="http://schemas.microsoft.com/office/drawing/2010/main"/>
            </a:ext>
          </a:extLst>
        </p:spPr>
      </p:pic>
      <p:sp>
        <p:nvSpPr>
          <p:cNvPr id="11" name="サブタイトル 2"/>
          <p:cNvSpPr txBox="1">
            <a:spLocks/>
          </p:cNvSpPr>
          <p:nvPr/>
        </p:nvSpPr>
        <p:spPr>
          <a:xfrm>
            <a:off x="5569526" y="5969504"/>
            <a:ext cx="5943600" cy="66932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r"/>
            <a:r>
              <a:rPr lang="ja-JP" altLang="en-US" sz="20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泉区社会福祉協議会</a:t>
            </a:r>
            <a:r>
              <a:rPr lang="ja-JP" altLang="en-US" sz="20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0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佐橋</a:t>
            </a:r>
            <a:r>
              <a:rPr lang="ja-JP" altLang="en-US" sz="20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智子</a:t>
            </a:r>
            <a:endParaRPr lang="en-US" altLang="ja-JP" sz="20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102970843"/>
      </p:ext>
    </p:extLst>
  </p:cSld>
  <p:clrMapOvr>
    <a:masterClrMapping/>
  </p:clrMapOvr>
  <mc:AlternateContent xmlns:mc="http://schemas.openxmlformats.org/markup-compatibility/2006" xmlns:p14="http://schemas.microsoft.com/office/powerpoint/2010/main">
    <mc:Choice Requires="p14">
      <p:transition spd="slow" p14:dur="2000" advTm="1391"/>
    </mc:Choice>
    <mc:Fallback xmlns="">
      <p:transition spd="slow" advTm="1391"/>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１　地区社協とは②</a:t>
            </a:r>
          </a:p>
        </p:txBody>
      </p:sp>
      <p:sp>
        <p:nvSpPr>
          <p:cNvPr id="4" name="スライド番号プレースホルダー 3"/>
          <p:cNvSpPr>
            <a:spLocks noGrp="1"/>
          </p:cNvSpPr>
          <p:nvPr>
            <p:ph type="sldNum" sz="quarter" idx="12"/>
          </p:nvPr>
        </p:nvSpPr>
        <p:spPr/>
        <p:txBody>
          <a:bodyPr/>
          <a:lstStyle/>
          <a:p>
            <a:fld id="{FBAD407A-FBE4-4239-8277-D9B7489C8BE5}" type="slidenum">
              <a:rPr kumimoji="1" lang="ja-JP" altLang="en-US" smtClean="0"/>
              <a:t>3</a:t>
            </a:fld>
            <a:endParaRPr kumimoji="1" lang="ja-JP" altLang="en-US"/>
          </a:p>
        </p:txBody>
      </p:sp>
      <p:sp>
        <p:nvSpPr>
          <p:cNvPr id="5" name="円/楕円 4"/>
          <p:cNvSpPr/>
          <p:nvPr/>
        </p:nvSpPr>
        <p:spPr>
          <a:xfrm>
            <a:off x="10103522" y="136371"/>
            <a:ext cx="1701800" cy="8509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600" dirty="0">
                <a:solidFill>
                  <a:schemeClr val="tx1"/>
                </a:solidFill>
                <a:latin typeface="+mj-ea"/>
                <a:ea typeface="+mj-ea"/>
              </a:rPr>
              <a:t>P.</a:t>
            </a:r>
            <a:r>
              <a:rPr kumimoji="1" lang="ja-JP" altLang="en-US" sz="3600" dirty="0">
                <a:solidFill>
                  <a:schemeClr val="tx1"/>
                </a:solidFill>
                <a:latin typeface="+mj-ea"/>
                <a:ea typeface="+mj-ea"/>
              </a:rPr>
              <a:t>１</a:t>
            </a:r>
          </a:p>
        </p:txBody>
      </p:sp>
      <p:sp>
        <p:nvSpPr>
          <p:cNvPr id="6" name="楕円 5">
            <a:extLst>
              <a:ext uri="{FF2B5EF4-FFF2-40B4-BE49-F238E27FC236}">
                <a16:creationId xmlns="" xmlns:a16="http://schemas.microsoft.com/office/drawing/2014/main" id="{555ABFC0-CEF0-40A9-A93A-958603630D79}"/>
              </a:ext>
            </a:extLst>
          </p:cNvPr>
          <p:cNvSpPr/>
          <p:nvPr/>
        </p:nvSpPr>
        <p:spPr>
          <a:xfrm>
            <a:off x="477226" y="1346305"/>
            <a:ext cx="6035825" cy="5421313"/>
          </a:xfrm>
          <a:prstGeom prst="ellipse">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kumimoji="1" lang="ja-JP" altLang="en-US" sz="4400" dirty="0"/>
              <a:t>自主性</a:t>
            </a:r>
            <a:endParaRPr lang="en-US" altLang="ja-JP" sz="32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3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3200" dirty="0">
                <a:latin typeface="Meiryo UI" panose="020B0604030504040204" pitchFamily="50" charset="-128"/>
                <a:ea typeface="Meiryo UI" panose="020B0604030504040204" pitchFamily="50" charset="-128"/>
                <a:cs typeface="Meiryo UI" panose="020B0604030504040204" pitchFamily="50" charset="-128"/>
              </a:rPr>
              <a:t>困りごとを発見し解決に向けた活動を話し合い</a:t>
            </a:r>
            <a:endParaRPr lang="en-US" altLang="ja-JP" sz="3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3200" dirty="0">
                <a:latin typeface="Meiryo UI" panose="020B0604030504040204" pitchFamily="50" charset="-128"/>
                <a:ea typeface="Meiryo UI" panose="020B0604030504040204" pitchFamily="50" charset="-128"/>
                <a:cs typeface="Meiryo UI" panose="020B0604030504040204" pitchFamily="50" charset="-128"/>
              </a:rPr>
              <a:t>取り組める民間組織</a:t>
            </a:r>
            <a:endParaRPr lang="en-US" altLang="ja-JP" sz="3600" dirty="0">
              <a:latin typeface="Meiryo UI" panose="020B0604030504040204" pitchFamily="50" charset="-128"/>
              <a:ea typeface="Meiryo UI" panose="020B0604030504040204" pitchFamily="50" charset="-128"/>
              <a:cs typeface="Meiryo UI" panose="020B0604030504040204" pitchFamily="50" charset="-128"/>
            </a:endParaRPr>
          </a:p>
          <a:p>
            <a:pPr algn="ctr"/>
            <a:endParaRPr kumimoji="1" lang="ja-JP" altLang="en-US" sz="4400" dirty="0"/>
          </a:p>
        </p:txBody>
      </p:sp>
      <p:sp>
        <p:nvSpPr>
          <p:cNvPr id="8" name="正方形/長方形 7"/>
          <p:cNvSpPr/>
          <p:nvPr/>
        </p:nvSpPr>
        <p:spPr>
          <a:xfrm>
            <a:off x="10103522" y="4031673"/>
            <a:ext cx="1701800" cy="2324677"/>
          </a:xfrm>
          <a:prstGeom prst="rect">
            <a:avLst/>
          </a:prstGeom>
          <a:solidFill>
            <a:schemeClr val="bg1"/>
          </a:solidFill>
          <a:ln>
            <a:solidFill>
              <a:schemeClr val="bg1">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楕円 6">
            <a:extLst>
              <a:ext uri="{FF2B5EF4-FFF2-40B4-BE49-F238E27FC236}">
                <a16:creationId xmlns="" xmlns:a16="http://schemas.microsoft.com/office/drawing/2014/main" id="{D53A874F-32E3-4EEC-80FB-711F19710AD3}"/>
              </a:ext>
            </a:extLst>
          </p:cNvPr>
          <p:cNvSpPr/>
          <p:nvPr/>
        </p:nvSpPr>
        <p:spPr>
          <a:xfrm>
            <a:off x="5491608" y="1346305"/>
            <a:ext cx="6313714" cy="5290986"/>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400" dirty="0"/>
              <a:t>公共性</a:t>
            </a:r>
            <a:endParaRPr kumimoji="1" lang="en-US" altLang="ja-JP" sz="4400" dirty="0"/>
          </a:p>
          <a:p>
            <a:pPr algn="ctr"/>
            <a:endParaRPr lang="en-US" altLang="ja-JP" sz="2000" dirty="0"/>
          </a:p>
          <a:p>
            <a:r>
              <a:rPr lang="ja-JP" altLang="en-US" sz="3200" dirty="0">
                <a:latin typeface="Meiryo UI" panose="020B0604030504040204" pitchFamily="50" charset="-128"/>
                <a:ea typeface="Meiryo UI" panose="020B0604030504040204" pitchFamily="50" charset="-128"/>
                <a:cs typeface="Meiryo UI" panose="020B0604030504040204" pitchFamily="50" charset="-128"/>
              </a:rPr>
              <a:t>住民を代表として、行政や専門家と一緒に話し合える立場</a:t>
            </a:r>
            <a:endParaRPr lang="en-US" altLang="ja-JP" sz="3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3200" dirty="0">
                <a:latin typeface="Meiryo UI" panose="020B0604030504040204" pitchFamily="50" charset="-128"/>
                <a:ea typeface="Meiryo UI" panose="020B0604030504040204" pitchFamily="50" charset="-128"/>
                <a:cs typeface="Meiryo UI" panose="020B0604030504040204" pitchFamily="50" charset="-128"/>
              </a:rPr>
              <a:t>福祉のためのお金を有効に地域で活用できる組織</a:t>
            </a:r>
            <a:endParaRPr lang="en-US" altLang="ja-JP" sz="32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232688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１－１</a:t>
            </a:r>
            <a:r>
              <a:rPr kumimoji="1" lang="en-US" altLang="ja-JP" dirty="0"/>
              <a:t/>
            </a:r>
            <a:br>
              <a:rPr kumimoji="1" lang="en-US" altLang="ja-JP" dirty="0"/>
            </a:br>
            <a:r>
              <a:rPr kumimoji="1" lang="ja-JP" altLang="en-US" dirty="0"/>
              <a:t>地区社協の構成</a:t>
            </a:r>
          </a:p>
        </p:txBody>
      </p:sp>
      <p:sp>
        <p:nvSpPr>
          <p:cNvPr id="3" name="コンテンツ プレースホルダー 2"/>
          <p:cNvSpPr>
            <a:spLocks noGrp="1"/>
          </p:cNvSpPr>
          <p:nvPr>
            <p:ph idx="1"/>
          </p:nvPr>
        </p:nvSpPr>
        <p:spPr>
          <a:xfrm>
            <a:off x="838200" y="1825625"/>
            <a:ext cx="10515600" cy="4351338"/>
          </a:xfrm>
        </p:spPr>
        <p:txBody>
          <a:bodyPr>
            <a:normAutofit/>
          </a:bodyPr>
          <a:lstStyle/>
          <a:p>
            <a:pPr marL="0" indent="0">
              <a:buNone/>
            </a:pPr>
            <a:r>
              <a:rPr kumimoji="1" lang="ja-JP" altLang="en-US" sz="3200" dirty="0">
                <a:latin typeface="Meiryo UI" panose="020B0604030504040204" pitchFamily="50" charset="-128"/>
                <a:ea typeface="Meiryo UI" panose="020B0604030504040204" pitchFamily="50" charset="-128"/>
                <a:cs typeface="Meiryo UI" panose="020B0604030504040204" pitchFamily="50" charset="-128"/>
              </a:rPr>
              <a:t>　様々な団体が会員となって</a:t>
            </a:r>
            <a:endParaRPr kumimoji="1" lang="en-US" altLang="ja-JP" sz="3200" dirty="0">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kumimoji="1" lang="ja-JP" altLang="en-US" sz="3200" dirty="0">
                <a:latin typeface="Meiryo UI" panose="020B0604030504040204" pitchFamily="50" charset="-128"/>
                <a:ea typeface="Meiryo UI" panose="020B0604030504040204" pitchFamily="50" charset="-128"/>
                <a:cs typeface="Meiryo UI" panose="020B0604030504040204" pitchFamily="50" charset="-128"/>
              </a:rPr>
              <a:t>加入し、</a:t>
            </a:r>
            <a:r>
              <a:rPr kumimoji="1" lang="ja-JP" altLang="en-US" sz="3200" b="1" dirty="0">
                <a:solidFill>
                  <a:srgbClr val="00B0F0"/>
                </a:solidFill>
                <a:latin typeface="Meiryo UI" panose="020B0604030504040204" pitchFamily="50" charset="-128"/>
                <a:ea typeface="Meiryo UI" panose="020B0604030504040204" pitchFamily="50" charset="-128"/>
                <a:cs typeface="Meiryo UI" panose="020B0604030504040204" pitchFamily="50" charset="-128"/>
              </a:rPr>
              <a:t>ネットワーク組織</a:t>
            </a:r>
            <a:endParaRPr kumimoji="1" lang="en-US" altLang="ja-JP" sz="3200" b="1" dirty="0">
              <a:solidFill>
                <a:srgbClr val="00B0F0"/>
              </a:solidFill>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kumimoji="1" lang="ja-JP" altLang="en-US" sz="3200" dirty="0">
                <a:latin typeface="Meiryo UI" panose="020B0604030504040204" pitchFamily="50" charset="-128"/>
                <a:ea typeface="Meiryo UI" panose="020B0604030504040204" pitchFamily="50" charset="-128"/>
                <a:cs typeface="Meiryo UI" panose="020B0604030504040204" pitchFamily="50" charset="-128"/>
              </a:rPr>
              <a:t>として活動しています。</a:t>
            </a:r>
            <a:endParaRPr kumimoji="1" lang="en-US" altLang="ja-JP" sz="320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3200" dirty="0">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kumimoji="1" lang="ja-JP" altLang="en-US" sz="3200" dirty="0">
                <a:latin typeface="Meiryo UI" panose="020B0604030504040204" pitchFamily="50" charset="-128"/>
                <a:ea typeface="Meiryo UI" panose="020B0604030504040204" pitchFamily="50" charset="-128"/>
                <a:cs typeface="Meiryo UI" panose="020B0604030504040204" pitchFamily="50" charset="-128"/>
              </a:rPr>
              <a:t>　</a:t>
            </a:r>
          </a:p>
        </p:txBody>
      </p:sp>
      <p:sp>
        <p:nvSpPr>
          <p:cNvPr id="4" name="スライド番号プレースホルダー 3"/>
          <p:cNvSpPr>
            <a:spLocks noGrp="1"/>
          </p:cNvSpPr>
          <p:nvPr>
            <p:ph type="sldNum" sz="quarter" idx="12"/>
          </p:nvPr>
        </p:nvSpPr>
        <p:spPr/>
        <p:txBody>
          <a:bodyPr/>
          <a:lstStyle/>
          <a:p>
            <a:fld id="{FBAD407A-FBE4-4239-8277-D9B7489C8BE5}" type="slidenum">
              <a:rPr kumimoji="1" lang="ja-JP" altLang="en-US" smtClean="0"/>
              <a:t>4</a:t>
            </a:fld>
            <a:endParaRPr kumimoji="1" lang="ja-JP" altLang="en-US"/>
          </a:p>
        </p:txBody>
      </p:sp>
      <p:sp>
        <p:nvSpPr>
          <p:cNvPr id="6" name="円/楕円 5"/>
          <p:cNvSpPr/>
          <p:nvPr/>
        </p:nvSpPr>
        <p:spPr>
          <a:xfrm>
            <a:off x="10103522" y="136371"/>
            <a:ext cx="1701800" cy="8509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600" dirty="0">
                <a:solidFill>
                  <a:schemeClr val="tx1"/>
                </a:solidFill>
                <a:latin typeface="+mj-ea"/>
                <a:ea typeface="+mj-ea"/>
              </a:rPr>
              <a:t>P.</a:t>
            </a:r>
            <a:r>
              <a:rPr kumimoji="1" lang="ja-JP" altLang="en-US" sz="3600" dirty="0">
                <a:solidFill>
                  <a:schemeClr val="tx1"/>
                </a:solidFill>
                <a:latin typeface="+mj-ea"/>
                <a:ea typeface="+mj-ea"/>
              </a:rPr>
              <a:t>１</a:t>
            </a:r>
          </a:p>
        </p:txBody>
      </p:sp>
      <p:sp>
        <p:nvSpPr>
          <p:cNvPr id="7" name="正方形/長方形 6"/>
          <p:cNvSpPr/>
          <p:nvPr/>
        </p:nvSpPr>
        <p:spPr>
          <a:xfrm>
            <a:off x="10103522" y="4052963"/>
            <a:ext cx="1701800" cy="2324677"/>
          </a:xfrm>
          <a:prstGeom prst="rect">
            <a:avLst/>
          </a:prstGeom>
          <a:solidFill>
            <a:schemeClr val="bg1"/>
          </a:solidFill>
          <a:ln>
            <a:solidFill>
              <a:schemeClr val="bg1">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9" name="図 68">
            <a:extLst>
              <a:ext uri="{FF2B5EF4-FFF2-40B4-BE49-F238E27FC236}">
                <a16:creationId xmlns="" xmlns:a16="http://schemas.microsoft.com/office/drawing/2014/main" id="{BAA2D989-1EBF-46A7-9DDB-5231CCD1EEB0}"/>
              </a:ext>
            </a:extLst>
          </p:cNvPr>
          <p:cNvPicPr>
            <a:picLocks noChangeAspect="1"/>
          </p:cNvPicPr>
          <p:nvPr/>
        </p:nvPicPr>
        <p:blipFill>
          <a:blip r:embed="rId3"/>
          <a:stretch>
            <a:fillRect/>
          </a:stretch>
        </p:blipFill>
        <p:spPr>
          <a:xfrm>
            <a:off x="5062734" y="1247926"/>
            <a:ext cx="6291066" cy="5610074"/>
          </a:xfrm>
          <a:prstGeom prst="rect">
            <a:avLst/>
          </a:prstGeom>
        </p:spPr>
      </p:pic>
    </p:spTree>
    <p:extLst>
      <p:ext uri="{BB962C8B-B14F-4D97-AF65-F5344CB8AC3E}">
        <p14:creationId xmlns:p14="http://schemas.microsoft.com/office/powerpoint/2010/main" val="1308845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１－３</a:t>
            </a:r>
            <a:r>
              <a:rPr kumimoji="1" lang="en-US" altLang="ja-JP" dirty="0"/>
              <a:t/>
            </a:r>
            <a:br>
              <a:rPr kumimoji="1" lang="en-US" altLang="ja-JP" dirty="0"/>
            </a:br>
            <a:r>
              <a:rPr kumimoji="1" lang="ja-JP" altLang="en-US" dirty="0"/>
              <a:t>地区社協の目的</a:t>
            </a:r>
          </a:p>
        </p:txBody>
      </p:sp>
      <p:pic>
        <p:nvPicPr>
          <p:cNvPr id="5" name="コンテンツ プレースホルダー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13056" y="1430252"/>
            <a:ext cx="8765887" cy="5108660"/>
          </a:xfrm>
        </p:spPr>
      </p:pic>
      <p:sp>
        <p:nvSpPr>
          <p:cNvPr id="4" name="スライド番号プレースホルダー 3"/>
          <p:cNvSpPr>
            <a:spLocks noGrp="1"/>
          </p:cNvSpPr>
          <p:nvPr>
            <p:ph type="sldNum" sz="quarter" idx="12"/>
          </p:nvPr>
        </p:nvSpPr>
        <p:spPr/>
        <p:txBody>
          <a:bodyPr/>
          <a:lstStyle/>
          <a:p>
            <a:fld id="{FBAD407A-FBE4-4239-8277-D9B7489C8BE5}" type="slidenum">
              <a:rPr kumimoji="1" lang="ja-JP" altLang="en-US" smtClean="0"/>
              <a:t>5</a:t>
            </a:fld>
            <a:endParaRPr kumimoji="1" lang="ja-JP" altLang="en-US"/>
          </a:p>
        </p:txBody>
      </p:sp>
      <p:sp>
        <p:nvSpPr>
          <p:cNvPr id="6" name="円/楕円 5"/>
          <p:cNvSpPr/>
          <p:nvPr/>
        </p:nvSpPr>
        <p:spPr>
          <a:xfrm>
            <a:off x="10103522" y="136371"/>
            <a:ext cx="1701800" cy="8509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600" dirty="0">
                <a:solidFill>
                  <a:schemeClr val="tx1"/>
                </a:solidFill>
                <a:latin typeface="+mj-ea"/>
                <a:ea typeface="+mj-ea"/>
              </a:rPr>
              <a:t>P.</a:t>
            </a:r>
            <a:r>
              <a:rPr kumimoji="1" lang="ja-JP" altLang="en-US" sz="3600" dirty="0">
                <a:solidFill>
                  <a:schemeClr val="tx1"/>
                </a:solidFill>
                <a:latin typeface="+mj-ea"/>
                <a:ea typeface="+mj-ea"/>
              </a:rPr>
              <a:t>２</a:t>
            </a:r>
          </a:p>
        </p:txBody>
      </p:sp>
    </p:spTree>
    <p:extLst>
      <p:ext uri="{BB962C8B-B14F-4D97-AF65-F5344CB8AC3E}">
        <p14:creationId xmlns:p14="http://schemas.microsoft.com/office/powerpoint/2010/main" val="4279957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正方形/長方形 16"/>
          <p:cNvSpPr/>
          <p:nvPr/>
        </p:nvSpPr>
        <p:spPr>
          <a:xfrm>
            <a:off x="10103522" y="4031673"/>
            <a:ext cx="1701800" cy="2324677"/>
          </a:xfrm>
          <a:prstGeom prst="rect">
            <a:avLst/>
          </a:prstGeom>
          <a:solidFill>
            <a:schemeClr val="bg1"/>
          </a:solidFill>
          <a:ln>
            <a:solidFill>
              <a:schemeClr val="bg1">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r>
              <a:rPr lang="ja-JP" altLang="en-US" dirty="0"/>
              <a:t>２－１（１）</a:t>
            </a:r>
            <a:r>
              <a:rPr lang="en-US" altLang="ja-JP" dirty="0"/>
              <a:t/>
            </a:r>
            <a:br>
              <a:rPr lang="en-US" altLang="ja-JP" dirty="0"/>
            </a:br>
            <a:r>
              <a:rPr lang="ja-JP" altLang="en-US" dirty="0"/>
              <a:t>人々の困りごととは？</a:t>
            </a:r>
            <a:endParaRPr kumimoji="1" lang="ja-JP" altLang="en-US" dirty="0"/>
          </a:p>
        </p:txBody>
      </p:sp>
      <p:sp>
        <p:nvSpPr>
          <p:cNvPr id="4" name="スライド番号プレースホルダー 3"/>
          <p:cNvSpPr>
            <a:spLocks noGrp="1"/>
          </p:cNvSpPr>
          <p:nvPr>
            <p:ph type="sldNum" sz="quarter" idx="12"/>
          </p:nvPr>
        </p:nvSpPr>
        <p:spPr/>
        <p:txBody>
          <a:bodyPr/>
          <a:lstStyle/>
          <a:p>
            <a:fld id="{FBAD407A-FBE4-4239-8277-D9B7489C8BE5}" type="slidenum">
              <a:rPr kumimoji="1" lang="ja-JP" altLang="en-US" smtClean="0"/>
              <a:t>6</a:t>
            </a:fld>
            <a:endParaRPr kumimoji="1" lang="ja-JP" altLang="en-US"/>
          </a:p>
        </p:txBody>
      </p:sp>
      <p:sp>
        <p:nvSpPr>
          <p:cNvPr id="5" name="コンテンツ プレースホルダー 2"/>
          <p:cNvSpPr>
            <a:spLocks noGrp="1"/>
          </p:cNvSpPr>
          <p:nvPr>
            <p:ph idx="1"/>
          </p:nvPr>
        </p:nvSpPr>
        <p:spPr>
          <a:xfrm>
            <a:off x="627134" y="2157400"/>
            <a:ext cx="4896000" cy="1836000"/>
          </a:xfrm>
        </p:spPr>
        <p:txBody>
          <a:bodyPr>
            <a:noAutofit/>
          </a:bodyPr>
          <a:lstStyle/>
          <a:p>
            <a:pPr marL="0" indent="0">
              <a:buNone/>
            </a:pPr>
            <a:r>
              <a:rPr lang="ja-JP" altLang="en-US" dirty="0">
                <a:latin typeface="Meiryo UI" panose="020B0604030504040204" pitchFamily="50" charset="-128"/>
                <a:ea typeface="Meiryo UI" panose="020B0604030504040204" pitchFamily="50" charset="-128"/>
                <a:cs typeface="Meiryo UI" panose="020B0604030504040204" pitchFamily="50" charset="-128"/>
              </a:rPr>
              <a:t>・多くの人に共通した問題</a:t>
            </a:r>
            <a:r>
              <a:rPr lang="en-US" altLang="ja-JP" dirty="0">
                <a:latin typeface="Meiryo UI" panose="020B0604030504040204" pitchFamily="50" charset="-128"/>
                <a:ea typeface="Meiryo UI" panose="020B0604030504040204" pitchFamily="50" charset="-128"/>
                <a:cs typeface="Meiryo UI" panose="020B0604030504040204" pitchFamily="50" charset="-128"/>
              </a:rPr>
              <a:t/>
            </a:r>
            <a:br>
              <a:rPr lang="en-US" altLang="ja-JP" dirty="0">
                <a:latin typeface="Meiryo UI" panose="020B0604030504040204" pitchFamily="50" charset="-128"/>
                <a:ea typeface="Meiryo UI" panose="020B0604030504040204" pitchFamily="50" charset="-128"/>
                <a:cs typeface="Meiryo UI" panose="020B0604030504040204" pitchFamily="50" charset="-128"/>
              </a:rPr>
            </a:br>
            <a:r>
              <a:rPr lang="ja-JP" altLang="en-US" dirty="0">
                <a:latin typeface="Meiryo UI" panose="020B0604030504040204" pitchFamily="50" charset="-128"/>
                <a:ea typeface="Meiryo UI" panose="020B0604030504040204" pitchFamily="50" charset="-128"/>
                <a:cs typeface="Meiryo UI" panose="020B0604030504040204" pitchFamily="50" charset="-128"/>
              </a:rPr>
              <a:t>・目に見えやすい</a:t>
            </a:r>
            <a:r>
              <a:rPr lang="en-US" altLang="ja-JP" dirty="0">
                <a:latin typeface="Meiryo UI" panose="020B0604030504040204" pitchFamily="50" charset="-128"/>
                <a:ea typeface="Meiryo UI" panose="020B0604030504040204" pitchFamily="50" charset="-128"/>
                <a:cs typeface="Meiryo UI" panose="020B0604030504040204" pitchFamily="50" charset="-128"/>
              </a:rPr>
              <a:t/>
            </a:r>
            <a:br>
              <a:rPr lang="en-US" altLang="ja-JP" dirty="0">
                <a:latin typeface="Meiryo UI" panose="020B0604030504040204" pitchFamily="50" charset="-128"/>
                <a:ea typeface="Meiryo UI" panose="020B0604030504040204" pitchFamily="50" charset="-128"/>
                <a:cs typeface="Meiryo UI" panose="020B0604030504040204" pitchFamily="50" charset="-128"/>
              </a:rPr>
            </a:br>
            <a:r>
              <a:rPr lang="ja-JP" altLang="en-US" dirty="0">
                <a:latin typeface="Meiryo UI" panose="020B0604030504040204" pitchFamily="50" charset="-128"/>
                <a:ea typeface="Meiryo UI" panose="020B0604030504040204" pitchFamily="50" charset="-128"/>
                <a:cs typeface="Meiryo UI" panose="020B0604030504040204" pitchFamily="50" charset="-128"/>
              </a:rPr>
              <a:t>・家族や親戚、地域で</a:t>
            </a:r>
            <a:r>
              <a:rPr lang="en-US" altLang="ja-JP" dirty="0">
                <a:latin typeface="Meiryo UI" panose="020B0604030504040204" pitchFamily="50" charset="-128"/>
                <a:ea typeface="Meiryo UI" panose="020B0604030504040204" pitchFamily="50" charset="-128"/>
                <a:cs typeface="Meiryo UI" panose="020B0604030504040204" pitchFamily="50" charset="-128"/>
              </a:rPr>
              <a:t/>
            </a:r>
            <a:br>
              <a:rPr lang="en-US" altLang="ja-JP" dirty="0">
                <a:latin typeface="Meiryo UI" panose="020B0604030504040204" pitchFamily="50" charset="-128"/>
                <a:ea typeface="Meiryo UI" panose="020B0604030504040204" pitchFamily="50" charset="-128"/>
                <a:cs typeface="Meiryo UI" panose="020B0604030504040204" pitchFamily="50" charset="-128"/>
              </a:rPr>
            </a:br>
            <a:r>
              <a:rPr lang="ja-JP" altLang="en-US" dirty="0">
                <a:latin typeface="Meiryo UI" panose="020B0604030504040204" pitchFamily="50" charset="-128"/>
                <a:ea typeface="Meiryo UI" panose="020B0604030504040204" pitchFamily="50" charset="-128"/>
                <a:cs typeface="Meiryo UI" panose="020B0604030504040204" pitchFamily="50" charset="-128"/>
              </a:rPr>
              <a:t>　支えあっていた</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円/楕円 5"/>
          <p:cNvSpPr/>
          <p:nvPr/>
        </p:nvSpPr>
        <p:spPr>
          <a:xfrm>
            <a:off x="754566" y="4311474"/>
            <a:ext cx="1368000" cy="1368000"/>
          </a:xfrm>
          <a:prstGeom prst="ellipse">
            <a:avLst/>
          </a:prstGeom>
          <a:solidFill>
            <a:schemeClr val="tx1">
              <a:lumMod val="75000"/>
              <a:lumOff val="25000"/>
            </a:schemeClr>
          </a:solidFill>
          <a:ln>
            <a:noFill/>
          </a:ln>
        </p:spPr>
        <p:style>
          <a:lnRef idx="2">
            <a:schemeClr val="dk1">
              <a:shade val="50000"/>
            </a:schemeClr>
          </a:lnRef>
          <a:fillRef idx="1">
            <a:schemeClr val="dk1"/>
          </a:fillRef>
          <a:effectRef idx="0">
            <a:schemeClr val="dk1"/>
          </a:effectRef>
          <a:fontRef idx="minor">
            <a:schemeClr val="lt1"/>
          </a:fontRef>
        </p:style>
        <p:txBody>
          <a:bodyPr lIns="0" tIns="0" rIns="0" bIns="0" rtlCol="0" anchor="ctr"/>
          <a:lstStyle/>
          <a:p>
            <a:pPr algn="ctr"/>
            <a:r>
              <a:rPr lang="ja-JP" altLang="en-US" sz="2400" b="1" dirty="0">
                <a:solidFill>
                  <a:schemeClr val="bg1"/>
                </a:solidFill>
              </a:rPr>
              <a:t>不衛生</a:t>
            </a:r>
            <a:endParaRPr kumimoji="1" lang="ja-JP" altLang="en-US" sz="2400" b="1" dirty="0">
              <a:solidFill>
                <a:schemeClr val="bg1"/>
              </a:solidFill>
            </a:endParaRPr>
          </a:p>
        </p:txBody>
      </p:sp>
      <p:sp>
        <p:nvSpPr>
          <p:cNvPr id="7" name="円/楕円 6"/>
          <p:cNvSpPr/>
          <p:nvPr/>
        </p:nvSpPr>
        <p:spPr>
          <a:xfrm>
            <a:off x="6584676" y="4335216"/>
            <a:ext cx="1368000" cy="1368000"/>
          </a:xfrm>
          <a:prstGeom prst="ellipse">
            <a:avLst/>
          </a:prstGeom>
          <a:gradFill flip="none" rotWithShape="1">
            <a:gsLst>
              <a:gs pos="90000">
                <a:schemeClr val="accent1">
                  <a:lumMod val="5000"/>
                  <a:lumOff val="95000"/>
                </a:schemeClr>
              </a:gs>
              <a:gs pos="1000">
                <a:schemeClr val="bg1">
                  <a:lumMod val="65000"/>
                </a:schemeClr>
              </a:gs>
              <a:gs pos="45000">
                <a:schemeClr val="bg1">
                  <a:lumMod val="75000"/>
                </a:schemeClr>
              </a:gs>
            </a:gsLst>
            <a:path path="circle">
              <a:fillToRect l="50000" t="50000" r="50000" b="50000"/>
            </a:path>
            <a:tileRect/>
          </a:gradFill>
          <a:ln>
            <a:noFill/>
          </a:ln>
        </p:spPr>
        <p:style>
          <a:lnRef idx="2">
            <a:schemeClr val="dk1">
              <a:shade val="50000"/>
            </a:schemeClr>
          </a:lnRef>
          <a:fillRef idx="1">
            <a:schemeClr val="dk1"/>
          </a:fillRef>
          <a:effectRef idx="0">
            <a:schemeClr val="dk1"/>
          </a:effectRef>
          <a:fontRef idx="minor">
            <a:schemeClr val="lt1"/>
          </a:fontRef>
        </p:style>
        <p:txBody>
          <a:bodyPr lIns="0" tIns="0" rIns="0" bIns="0" rtlCol="0" anchor="ctr"/>
          <a:lstStyle/>
          <a:p>
            <a:pPr algn="ctr"/>
            <a:r>
              <a:rPr lang="ja-JP" altLang="en-US" sz="2400" b="1" dirty="0">
                <a:solidFill>
                  <a:schemeClr val="bg1"/>
                </a:solidFill>
              </a:rPr>
              <a:t>孤立死</a:t>
            </a:r>
            <a:endParaRPr kumimoji="1" lang="ja-JP" altLang="en-US" sz="2400" b="1" dirty="0">
              <a:solidFill>
                <a:schemeClr val="bg1"/>
              </a:solidFill>
            </a:endParaRPr>
          </a:p>
        </p:txBody>
      </p:sp>
      <p:sp>
        <p:nvSpPr>
          <p:cNvPr id="8" name="角丸四角形 7"/>
          <p:cNvSpPr/>
          <p:nvPr/>
        </p:nvSpPr>
        <p:spPr>
          <a:xfrm>
            <a:off x="372840" y="1238214"/>
            <a:ext cx="5199960" cy="679740"/>
          </a:xfrm>
          <a:prstGeom prst="roundRect">
            <a:avLst/>
          </a:prstGeom>
          <a:solidFill>
            <a:srgbClr val="00B0F0"/>
          </a:solidFill>
          <a:ln>
            <a:solidFill>
              <a:srgbClr val="00B0F0"/>
            </a:solidFill>
          </a:ln>
        </p:spPr>
        <p:style>
          <a:lnRef idx="2">
            <a:schemeClr val="dk1">
              <a:shade val="50000"/>
            </a:schemeClr>
          </a:lnRef>
          <a:fillRef idx="1">
            <a:schemeClr val="dk1"/>
          </a:fillRef>
          <a:effectRef idx="0">
            <a:schemeClr val="dk1"/>
          </a:effectRef>
          <a:fontRef idx="minor">
            <a:schemeClr val="lt1"/>
          </a:fontRef>
        </p:style>
        <p:txBody>
          <a:bodyPr lIns="0" tIns="0" rIns="0" bIns="0" rtlCol="0" anchor="ctr"/>
          <a:lstStyle/>
          <a:p>
            <a:pPr algn="ctr"/>
            <a:r>
              <a:rPr lang="ja-JP" altLang="en-US" sz="3200" b="1" dirty="0">
                <a:latin typeface="Meiryo UI" panose="020B0604030504040204" pitchFamily="50" charset="-128"/>
                <a:ea typeface="Meiryo UI" panose="020B0604030504040204" pitchFamily="50" charset="-128"/>
                <a:cs typeface="Meiryo UI" panose="020B0604030504040204" pitchFamily="50" charset="-128"/>
              </a:rPr>
              <a:t>地区社協が誕生したころ・・・</a:t>
            </a:r>
            <a:endParaRPr lang="en-US" altLang="ja-JP" sz="3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角丸四角形 8"/>
          <p:cNvSpPr/>
          <p:nvPr/>
        </p:nvSpPr>
        <p:spPr>
          <a:xfrm>
            <a:off x="6546563" y="1238214"/>
            <a:ext cx="5199960" cy="679740"/>
          </a:xfrm>
          <a:prstGeom prst="roundRect">
            <a:avLst/>
          </a:prstGeom>
          <a:solidFill>
            <a:srgbClr val="00B0F0"/>
          </a:solidFill>
          <a:ln>
            <a:solidFill>
              <a:srgbClr val="00B0F0"/>
            </a:solidFill>
          </a:ln>
        </p:spPr>
        <p:style>
          <a:lnRef idx="2">
            <a:schemeClr val="dk1">
              <a:shade val="50000"/>
            </a:schemeClr>
          </a:lnRef>
          <a:fillRef idx="1">
            <a:schemeClr val="dk1"/>
          </a:fillRef>
          <a:effectRef idx="0">
            <a:schemeClr val="dk1"/>
          </a:effectRef>
          <a:fontRef idx="minor">
            <a:schemeClr val="lt1"/>
          </a:fontRef>
        </p:style>
        <p:txBody>
          <a:bodyPr lIns="0" tIns="0" rIns="0" bIns="0" rtlCol="0" anchor="ctr"/>
          <a:lstStyle/>
          <a:p>
            <a:pPr algn="ctr"/>
            <a:r>
              <a:rPr lang="ja-JP" altLang="en-US" sz="3200" b="1" dirty="0">
                <a:latin typeface="Meiryo UI" panose="020B0604030504040204" pitchFamily="50" charset="-128"/>
                <a:ea typeface="Meiryo UI" panose="020B0604030504040204" pitchFamily="50" charset="-128"/>
                <a:cs typeface="Meiryo UI" panose="020B0604030504040204" pitchFamily="50" charset="-128"/>
              </a:rPr>
              <a:t>現在・・・</a:t>
            </a:r>
            <a:endParaRPr lang="en-US" altLang="ja-JP" sz="3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コンテンツ プレースホルダー 2"/>
          <p:cNvSpPr txBox="1">
            <a:spLocks/>
          </p:cNvSpPr>
          <p:nvPr/>
        </p:nvSpPr>
        <p:spPr>
          <a:xfrm>
            <a:off x="6788543" y="2157400"/>
            <a:ext cx="4896000" cy="18360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dirty="0">
                <a:latin typeface="Meiryo UI" panose="020B0604030504040204" pitchFamily="50" charset="-128"/>
                <a:ea typeface="Meiryo UI" panose="020B0604030504040204" pitchFamily="50" charset="-128"/>
                <a:cs typeface="Meiryo UI" panose="020B0604030504040204" pitchFamily="50" charset="-128"/>
              </a:rPr>
              <a:t>・少子高齢化、単身世帯の増加</a:t>
            </a:r>
            <a:r>
              <a:rPr lang="en-US" altLang="ja-JP" dirty="0">
                <a:latin typeface="Meiryo UI" panose="020B0604030504040204" pitchFamily="50" charset="-128"/>
                <a:ea typeface="Meiryo UI" panose="020B0604030504040204" pitchFamily="50" charset="-128"/>
                <a:cs typeface="Meiryo UI" panose="020B0604030504040204" pitchFamily="50" charset="-128"/>
              </a:rPr>
              <a:t/>
            </a:r>
            <a:br>
              <a:rPr lang="en-US" altLang="ja-JP" dirty="0">
                <a:latin typeface="Meiryo UI" panose="020B0604030504040204" pitchFamily="50" charset="-128"/>
                <a:ea typeface="Meiryo UI" panose="020B0604030504040204" pitchFamily="50" charset="-128"/>
                <a:cs typeface="Meiryo UI" panose="020B0604030504040204" pitchFamily="50" charset="-128"/>
              </a:rPr>
            </a:br>
            <a:r>
              <a:rPr lang="ja-JP" altLang="en-US" dirty="0">
                <a:latin typeface="Meiryo UI" panose="020B0604030504040204" pitchFamily="50" charset="-128"/>
                <a:ea typeface="Meiryo UI" panose="020B0604030504040204" pitchFamily="50" charset="-128"/>
                <a:cs typeface="Meiryo UI" panose="020B0604030504040204" pitchFamily="50" charset="-128"/>
              </a:rPr>
              <a:t>・複雑で込み合わさった問題</a:t>
            </a:r>
            <a:r>
              <a:rPr lang="en-US" altLang="ja-JP" dirty="0">
                <a:latin typeface="Meiryo UI" panose="020B0604030504040204" pitchFamily="50" charset="-128"/>
                <a:ea typeface="Meiryo UI" panose="020B0604030504040204" pitchFamily="50" charset="-128"/>
                <a:cs typeface="Meiryo UI" panose="020B0604030504040204" pitchFamily="50" charset="-128"/>
              </a:rPr>
              <a:t/>
            </a:r>
            <a:br>
              <a:rPr lang="en-US" altLang="ja-JP" dirty="0">
                <a:latin typeface="Meiryo UI" panose="020B0604030504040204" pitchFamily="50" charset="-128"/>
                <a:ea typeface="Meiryo UI" panose="020B0604030504040204" pitchFamily="50" charset="-128"/>
                <a:cs typeface="Meiryo UI" panose="020B0604030504040204" pitchFamily="50" charset="-128"/>
              </a:rPr>
            </a:br>
            <a:r>
              <a:rPr lang="ja-JP" altLang="en-US" dirty="0">
                <a:latin typeface="Meiryo UI" panose="020B0604030504040204" pitchFamily="50" charset="-128"/>
                <a:ea typeface="Meiryo UI" panose="020B0604030504040204" pitchFamily="50" charset="-128"/>
                <a:cs typeface="Meiryo UI" panose="020B0604030504040204" pitchFamily="50" charset="-128"/>
              </a:rPr>
              <a:t>・本人も</a:t>
            </a:r>
            <a:r>
              <a:rPr lang="en-US" altLang="ja-JP" dirty="0">
                <a:latin typeface="Meiryo UI" panose="020B0604030504040204" pitchFamily="50" charset="-128"/>
                <a:ea typeface="Meiryo UI" panose="020B0604030504040204" pitchFamily="50" charset="-128"/>
                <a:cs typeface="Meiryo UI" panose="020B0604030504040204" pitchFamily="50" charset="-128"/>
              </a:rPr>
              <a:t>SOS</a:t>
            </a:r>
            <a:r>
              <a:rPr lang="ja-JP" altLang="en-US" dirty="0">
                <a:latin typeface="Meiryo UI" panose="020B0604030504040204" pitchFamily="50" charset="-128"/>
                <a:ea typeface="Meiryo UI" panose="020B0604030504040204" pitchFamily="50" charset="-128"/>
                <a:cs typeface="Meiryo UI" panose="020B0604030504040204" pitchFamily="50" charset="-128"/>
              </a:rPr>
              <a:t>を発信できず、</a:t>
            </a:r>
            <a:r>
              <a:rPr lang="en-US" altLang="ja-JP" dirty="0">
                <a:latin typeface="Meiryo UI" panose="020B0604030504040204" pitchFamily="50" charset="-128"/>
                <a:ea typeface="Meiryo UI" panose="020B0604030504040204" pitchFamily="50" charset="-128"/>
                <a:cs typeface="Meiryo UI" panose="020B0604030504040204" pitchFamily="50" charset="-128"/>
              </a:rPr>
              <a:t/>
            </a:r>
            <a:br>
              <a:rPr lang="en-US" altLang="ja-JP" dirty="0">
                <a:latin typeface="Meiryo UI" panose="020B0604030504040204" pitchFamily="50" charset="-128"/>
                <a:ea typeface="Meiryo UI" panose="020B0604030504040204" pitchFamily="50" charset="-128"/>
                <a:cs typeface="Meiryo UI" panose="020B0604030504040204" pitchFamily="50" charset="-128"/>
              </a:rPr>
            </a:br>
            <a:r>
              <a:rPr lang="ja-JP" altLang="en-US" dirty="0">
                <a:latin typeface="Meiryo UI" panose="020B0604030504040204" pitchFamily="50" charset="-128"/>
                <a:ea typeface="Meiryo UI" panose="020B0604030504040204" pitchFamily="50" charset="-128"/>
                <a:cs typeface="Meiryo UI" panose="020B0604030504040204" pitchFamily="50" charset="-128"/>
              </a:rPr>
              <a:t>　周り</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も気</a:t>
            </a:r>
            <a:r>
              <a:rPr lang="ja-JP" altLang="en-US" dirty="0">
                <a:latin typeface="Meiryo UI" panose="020B0604030504040204" pitchFamily="50" charset="-128"/>
                <a:ea typeface="Meiryo UI" panose="020B0604030504040204" pitchFamily="50" charset="-128"/>
                <a:cs typeface="Meiryo UI" panose="020B0604030504040204" pitchFamily="50" charset="-128"/>
              </a:rPr>
              <a:t>付</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きにくい</a:t>
            </a:r>
            <a:endParaRPr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円/楕円 10"/>
          <p:cNvSpPr/>
          <p:nvPr/>
        </p:nvSpPr>
        <p:spPr>
          <a:xfrm>
            <a:off x="2210515" y="5088853"/>
            <a:ext cx="1368000" cy="1368000"/>
          </a:xfrm>
          <a:prstGeom prst="ellipse">
            <a:avLst/>
          </a:prstGeom>
          <a:solidFill>
            <a:schemeClr val="tx1">
              <a:lumMod val="75000"/>
              <a:lumOff val="25000"/>
            </a:schemeClr>
          </a:solidFill>
          <a:ln>
            <a:noFill/>
          </a:ln>
        </p:spPr>
        <p:style>
          <a:lnRef idx="2">
            <a:schemeClr val="dk1">
              <a:shade val="50000"/>
            </a:schemeClr>
          </a:lnRef>
          <a:fillRef idx="1">
            <a:schemeClr val="dk1"/>
          </a:fillRef>
          <a:effectRef idx="0">
            <a:schemeClr val="dk1"/>
          </a:effectRef>
          <a:fontRef idx="minor">
            <a:schemeClr val="lt1"/>
          </a:fontRef>
        </p:style>
        <p:txBody>
          <a:bodyPr lIns="0" tIns="0" rIns="0" bIns="0" rtlCol="0" anchor="ctr"/>
          <a:lstStyle/>
          <a:p>
            <a:pPr algn="ctr"/>
            <a:r>
              <a:rPr lang="ja-JP" altLang="en-US" sz="2400" b="1" dirty="0">
                <a:solidFill>
                  <a:schemeClr val="bg1"/>
                </a:solidFill>
              </a:rPr>
              <a:t>貧困</a:t>
            </a:r>
            <a:endParaRPr kumimoji="1" lang="ja-JP" altLang="en-US" sz="2400" b="1" dirty="0">
              <a:solidFill>
                <a:schemeClr val="bg1"/>
              </a:solidFill>
            </a:endParaRPr>
          </a:p>
        </p:txBody>
      </p:sp>
      <p:sp>
        <p:nvSpPr>
          <p:cNvPr id="12" name="円/楕円 11"/>
          <p:cNvSpPr/>
          <p:nvPr/>
        </p:nvSpPr>
        <p:spPr>
          <a:xfrm>
            <a:off x="3475924" y="3848658"/>
            <a:ext cx="1368000" cy="1368000"/>
          </a:xfrm>
          <a:prstGeom prst="ellipse">
            <a:avLst/>
          </a:prstGeom>
          <a:solidFill>
            <a:schemeClr val="tx1">
              <a:lumMod val="75000"/>
              <a:lumOff val="25000"/>
            </a:schemeClr>
          </a:solidFill>
          <a:ln>
            <a:noFill/>
          </a:ln>
        </p:spPr>
        <p:style>
          <a:lnRef idx="2">
            <a:schemeClr val="dk1">
              <a:shade val="50000"/>
            </a:schemeClr>
          </a:lnRef>
          <a:fillRef idx="1">
            <a:schemeClr val="dk1"/>
          </a:fillRef>
          <a:effectRef idx="0">
            <a:schemeClr val="dk1"/>
          </a:effectRef>
          <a:fontRef idx="minor">
            <a:schemeClr val="lt1"/>
          </a:fontRef>
        </p:style>
        <p:txBody>
          <a:bodyPr lIns="0" tIns="0" rIns="0" bIns="0" rtlCol="0" anchor="ctr"/>
          <a:lstStyle/>
          <a:p>
            <a:pPr algn="ctr"/>
            <a:r>
              <a:rPr lang="ja-JP" altLang="en-US" sz="2000" b="1" dirty="0">
                <a:solidFill>
                  <a:schemeClr val="bg1"/>
                </a:solidFill>
              </a:rPr>
              <a:t>戦争で働き手が減った</a:t>
            </a:r>
            <a:endParaRPr kumimoji="1" lang="ja-JP" altLang="en-US" sz="2000" b="1" dirty="0">
              <a:solidFill>
                <a:schemeClr val="bg1"/>
              </a:solidFill>
            </a:endParaRPr>
          </a:p>
        </p:txBody>
      </p:sp>
      <p:sp>
        <p:nvSpPr>
          <p:cNvPr id="13" name="円/楕円 12"/>
          <p:cNvSpPr/>
          <p:nvPr/>
        </p:nvSpPr>
        <p:spPr>
          <a:xfrm>
            <a:off x="8619139" y="4117993"/>
            <a:ext cx="1368000" cy="1368000"/>
          </a:xfrm>
          <a:prstGeom prst="ellipse">
            <a:avLst/>
          </a:prstGeom>
          <a:gradFill flip="none" rotWithShape="1">
            <a:gsLst>
              <a:gs pos="90000">
                <a:schemeClr val="accent1">
                  <a:lumMod val="5000"/>
                  <a:lumOff val="95000"/>
                </a:schemeClr>
              </a:gs>
              <a:gs pos="1000">
                <a:schemeClr val="bg1">
                  <a:lumMod val="65000"/>
                </a:schemeClr>
              </a:gs>
              <a:gs pos="45000">
                <a:schemeClr val="bg1">
                  <a:lumMod val="75000"/>
                </a:schemeClr>
              </a:gs>
            </a:gsLst>
            <a:path path="circle">
              <a:fillToRect l="50000" t="50000" r="50000" b="50000"/>
            </a:path>
            <a:tileRect/>
          </a:gradFill>
          <a:ln>
            <a:noFill/>
          </a:ln>
        </p:spPr>
        <p:style>
          <a:lnRef idx="2">
            <a:schemeClr val="dk1">
              <a:shade val="50000"/>
            </a:schemeClr>
          </a:lnRef>
          <a:fillRef idx="1">
            <a:schemeClr val="dk1"/>
          </a:fillRef>
          <a:effectRef idx="0">
            <a:schemeClr val="dk1"/>
          </a:effectRef>
          <a:fontRef idx="minor">
            <a:schemeClr val="lt1"/>
          </a:fontRef>
        </p:style>
        <p:txBody>
          <a:bodyPr lIns="0" tIns="0" rIns="0" bIns="0" rtlCol="0" anchor="ctr"/>
          <a:lstStyle/>
          <a:p>
            <a:pPr algn="ctr"/>
            <a:r>
              <a:rPr kumimoji="1" lang="ja-JP" altLang="en-US" sz="2400" b="1" dirty="0">
                <a:solidFill>
                  <a:schemeClr val="bg1"/>
                </a:solidFill>
              </a:rPr>
              <a:t>ひきこもり</a:t>
            </a:r>
          </a:p>
        </p:txBody>
      </p:sp>
      <p:sp>
        <p:nvSpPr>
          <p:cNvPr id="14" name="円/楕円 13"/>
          <p:cNvSpPr/>
          <p:nvPr/>
        </p:nvSpPr>
        <p:spPr>
          <a:xfrm>
            <a:off x="7710925" y="5082134"/>
            <a:ext cx="1368000" cy="1368000"/>
          </a:xfrm>
          <a:prstGeom prst="ellipse">
            <a:avLst/>
          </a:prstGeom>
          <a:gradFill flip="none" rotWithShape="1">
            <a:gsLst>
              <a:gs pos="90000">
                <a:schemeClr val="accent1">
                  <a:lumMod val="5000"/>
                  <a:lumOff val="95000"/>
                </a:schemeClr>
              </a:gs>
              <a:gs pos="1000">
                <a:schemeClr val="bg1">
                  <a:lumMod val="65000"/>
                </a:schemeClr>
              </a:gs>
              <a:gs pos="45000">
                <a:schemeClr val="bg1">
                  <a:lumMod val="75000"/>
                </a:schemeClr>
              </a:gs>
            </a:gsLst>
            <a:path path="circle">
              <a:fillToRect l="50000" t="50000" r="50000" b="50000"/>
            </a:path>
            <a:tileRect/>
          </a:gradFill>
          <a:ln>
            <a:noFill/>
          </a:ln>
        </p:spPr>
        <p:style>
          <a:lnRef idx="2">
            <a:schemeClr val="dk1">
              <a:shade val="50000"/>
            </a:schemeClr>
          </a:lnRef>
          <a:fillRef idx="1">
            <a:schemeClr val="dk1"/>
          </a:fillRef>
          <a:effectRef idx="0">
            <a:schemeClr val="dk1"/>
          </a:effectRef>
          <a:fontRef idx="minor">
            <a:schemeClr val="lt1"/>
          </a:fontRef>
        </p:style>
        <p:txBody>
          <a:bodyPr lIns="0" tIns="0" rIns="0" bIns="0" rtlCol="0" anchor="ctr"/>
          <a:lstStyle/>
          <a:p>
            <a:pPr algn="ctr"/>
            <a:r>
              <a:rPr lang="ja-JP" altLang="en-US" sz="2400" b="1" dirty="0">
                <a:solidFill>
                  <a:schemeClr val="bg1"/>
                </a:solidFill>
              </a:rPr>
              <a:t>虐待</a:t>
            </a:r>
            <a:endParaRPr kumimoji="1" lang="ja-JP" altLang="en-US" sz="2400" b="1" dirty="0">
              <a:solidFill>
                <a:schemeClr val="bg1"/>
              </a:solidFill>
            </a:endParaRPr>
          </a:p>
        </p:txBody>
      </p:sp>
      <p:sp>
        <p:nvSpPr>
          <p:cNvPr id="15" name="円/楕円 14"/>
          <p:cNvSpPr/>
          <p:nvPr/>
        </p:nvSpPr>
        <p:spPr>
          <a:xfrm>
            <a:off x="10205174" y="4335216"/>
            <a:ext cx="1368000" cy="1368000"/>
          </a:xfrm>
          <a:prstGeom prst="ellipse">
            <a:avLst/>
          </a:prstGeom>
          <a:gradFill flip="none" rotWithShape="1">
            <a:gsLst>
              <a:gs pos="90000">
                <a:schemeClr val="accent1">
                  <a:lumMod val="5000"/>
                  <a:lumOff val="95000"/>
                </a:schemeClr>
              </a:gs>
              <a:gs pos="1000">
                <a:schemeClr val="bg1">
                  <a:lumMod val="65000"/>
                </a:schemeClr>
              </a:gs>
              <a:gs pos="45000">
                <a:schemeClr val="bg1">
                  <a:lumMod val="75000"/>
                </a:schemeClr>
              </a:gs>
            </a:gsLst>
            <a:path path="circle">
              <a:fillToRect l="50000" t="50000" r="50000" b="50000"/>
            </a:path>
            <a:tileRect/>
          </a:gradFill>
          <a:ln>
            <a:noFill/>
          </a:ln>
        </p:spPr>
        <p:style>
          <a:lnRef idx="2">
            <a:schemeClr val="dk1">
              <a:shade val="50000"/>
            </a:schemeClr>
          </a:lnRef>
          <a:fillRef idx="1">
            <a:schemeClr val="dk1"/>
          </a:fillRef>
          <a:effectRef idx="0">
            <a:schemeClr val="dk1"/>
          </a:effectRef>
          <a:fontRef idx="minor">
            <a:schemeClr val="lt1"/>
          </a:fontRef>
        </p:style>
        <p:txBody>
          <a:bodyPr lIns="0" tIns="0" rIns="0" bIns="0" rtlCol="0" anchor="ctr"/>
          <a:lstStyle/>
          <a:p>
            <a:pPr algn="ctr"/>
            <a:r>
              <a:rPr lang="ja-JP" altLang="en-US" sz="2400" b="1" dirty="0">
                <a:solidFill>
                  <a:schemeClr val="bg1"/>
                </a:solidFill>
              </a:rPr>
              <a:t>ごみ</a:t>
            </a:r>
            <a:endParaRPr lang="en-US" altLang="ja-JP" sz="2400" b="1">
              <a:solidFill>
                <a:schemeClr val="bg1"/>
              </a:solidFill>
            </a:endParaRPr>
          </a:p>
          <a:p>
            <a:pPr algn="ctr"/>
            <a:r>
              <a:rPr lang="ja-JP" altLang="en-US" sz="2400" b="1">
                <a:solidFill>
                  <a:schemeClr val="bg1"/>
                </a:solidFill>
              </a:rPr>
              <a:t>屋敷</a:t>
            </a:r>
            <a:endParaRPr lang="ja-JP" altLang="en-US" sz="2400" b="1" dirty="0">
              <a:solidFill>
                <a:schemeClr val="bg1"/>
              </a:solidFill>
            </a:endParaRPr>
          </a:p>
        </p:txBody>
      </p:sp>
      <p:sp>
        <p:nvSpPr>
          <p:cNvPr id="16" name="円/楕円 15"/>
          <p:cNvSpPr/>
          <p:nvPr/>
        </p:nvSpPr>
        <p:spPr>
          <a:xfrm>
            <a:off x="10103522" y="136371"/>
            <a:ext cx="1701800" cy="8509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600" dirty="0">
                <a:solidFill>
                  <a:schemeClr val="tx1"/>
                </a:solidFill>
                <a:latin typeface="+mj-ea"/>
                <a:ea typeface="+mj-ea"/>
              </a:rPr>
              <a:t>P.</a:t>
            </a:r>
            <a:r>
              <a:rPr kumimoji="1" lang="ja-JP" altLang="en-US" sz="3600" dirty="0">
                <a:solidFill>
                  <a:schemeClr val="tx1"/>
                </a:solidFill>
                <a:latin typeface="+mj-ea"/>
                <a:ea typeface="+mj-ea"/>
              </a:rPr>
              <a:t>５</a:t>
            </a:r>
          </a:p>
        </p:txBody>
      </p:sp>
    </p:spTree>
    <p:extLst>
      <p:ext uri="{BB962C8B-B14F-4D97-AF65-F5344CB8AC3E}">
        <p14:creationId xmlns:p14="http://schemas.microsoft.com/office/powerpoint/2010/main" val="3542979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500"/>
                                        <p:tgtEl>
                                          <p:spTgt spid="6"/>
                                        </p:tgtEl>
                                      </p:cBhvr>
                                    </p:animEffect>
                                  </p:childTnLst>
                                </p:cTn>
                              </p:par>
                              <p:par>
                                <p:cTn id="12" presetID="9" presetClass="entr" presetSubtype="0" fill="hold" grpId="0"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dissolve">
                                      <p:cBhvr>
                                        <p:cTn id="14" dur="500"/>
                                        <p:tgtEl>
                                          <p:spTgt spid="11"/>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dissolv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500"/>
                                        <p:tgtEl>
                                          <p:spTgt spid="14"/>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animBg="1"/>
      <p:bldP spid="7" grpId="0" animBg="1"/>
      <p:bldP spid="10" grpId="0"/>
      <p:bldP spid="11" grpId="0" animBg="1"/>
      <p:bldP spid="12" grpId="0" animBg="1"/>
      <p:bldP spid="13" grpId="0" animBg="1"/>
      <p:bldP spid="14" grpId="0" animBg="1"/>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正方形/長方形 33"/>
          <p:cNvSpPr/>
          <p:nvPr/>
        </p:nvSpPr>
        <p:spPr>
          <a:xfrm>
            <a:off x="10103522" y="4031673"/>
            <a:ext cx="1701800" cy="2324677"/>
          </a:xfrm>
          <a:prstGeom prst="rect">
            <a:avLst/>
          </a:prstGeom>
          <a:solidFill>
            <a:schemeClr val="bg1"/>
          </a:solidFill>
          <a:ln>
            <a:solidFill>
              <a:schemeClr val="bg1">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円弧 54"/>
          <p:cNvSpPr/>
          <p:nvPr/>
        </p:nvSpPr>
        <p:spPr>
          <a:xfrm>
            <a:off x="1520534" y="1575532"/>
            <a:ext cx="7773627" cy="587694"/>
          </a:xfrm>
          <a:prstGeom prst="arc">
            <a:avLst>
              <a:gd name="adj1" fmla="val 10899420"/>
              <a:gd name="adj2" fmla="val 21547494"/>
            </a:avLst>
          </a:prstGeom>
          <a:noFill/>
          <a:ln w="123825">
            <a:solidFill>
              <a:schemeClr val="accent1">
                <a:lumMod val="60000"/>
                <a:lumOff val="40000"/>
              </a:schemeClr>
            </a:solidFill>
            <a:headEnd type="triangl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lt1"/>
              </a:solidFill>
            </a:endParaRPr>
          </a:p>
        </p:txBody>
      </p:sp>
      <p:sp>
        <p:nvSpPr>
          <p:cNvPr id="56" name="円弧 55"/>
          <p:cNvSpPr/>
          <p:nvPr/>
        </p:nvSpPr>
        <p:spPr>
          <a:xfrm flipH="1" flipV="1">
            <a:off x="1637072" y="1835982"/>
            <a:ext cx="7557907" cy="445186"/>
          </a:xfrm>
          <a:prstGeom prst="arc">
            <a:avLst>
              <a:gd name="adj1" fmla="val 10910492"/>
              <a:gd name="adj2" fmla="val 21532227"/>
            </a:avLst>
          </a:prstGeom>
          <a:noFill/>
          <a:ln w="123825">
            <a:solidFill>
              <a:schemeClr val="accent1">
                <a:lumMod val="60000"/>
                <a:lumOff val="40000"/>
              </a:schemeClr>
            </a:solidFill>
            <a:headEnd type="triangl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lt1"/>
              </a:solidFill>
            </a:endParaRPr>
          </a:p>
        </p:txBody>
      </p:sp>
      <p:sp>
        <p:nvSpPr>
          <p:cNvPr id="51" name="正方形/長方形 50"/>
          <p:cNvSpPr/>
          <p:nvPr/>
        </p:nvSpPr>
        <p:spPr>
          <a:xfrm>
            <a:off x="308783" y="2364636"/>
            <a:ext cx="2252659" cy="4363890"/>
          </a:xfrm>
          <a:prstGeom prst="rect">
            <a:avLst/>
          </a:prstGeom>
          <a:noFill/>
          <a:ln w="57150">
            <a:solidFill>
              <a:schemeClr val="accent1">
                <a:lumMod val="40000"/>
                <a:lumOff val="6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正方形/長方形 51"/>
          <p:cNvSpPr/>
          <p:nvPr/>
        </p:nvSpPr>
        <p:spPr>
          <a:xfrm>
            <a:off x="2810244" y="2364636"/>
            <a:ext cx="3848507" cy="4363890"/>
          </a:xfrm>
          <a:prstGeom prst="rect">
            <a:avLst/>
          </a:prstGeom>
          <a:noFill/>
          <a:ln w="57150">
            <a:solidFill>
              <a:schemeClr val="accent1">
                <a:lumMod val="40000"/>
                <a:lumOff val="6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正方形/長方形 52"/>
          <p:cNvSpPr/>
          <p:nvPr/>
        </p:nvSpPr>
        <p:spPr>
          <a:xfrm>
            <a:off x="6909638" y="2364636"/>
            <a:ext cx="5076000" cy="4363890"/>
          </a:xfrm>
          <a:prstGeom prst="rect">
            <a:avLst/>
          </a:prstGeom>
          <a:noFill/>
          <a:ln w="57150">
            <a:solidFill>
              <a:schemeClr val="accent1">
                <a:lumMod val="40000"/>
                <a:lumOff val="6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円/楕円 30"/>
          <p:cNvSpPr/>
          <p:nvPr/>
        </p:nvSpPr>
        <p:spPr>
          <a:xfrm>
            <a:off x="7697154" y="4277850"/>
            <a:ext cx="3085076" cy="2261062"/>
          </a:xfrm>
          <a:prstGeom prst="ellipse">
            <a:avLst/>
          </a:prstGeom>
          <a:noFill/>
          <a:ln w="28575">
            <a:solidFill>
              <a:schemeClr val="bg1">
                <a:lumMod val="50000"/>
              </a:schemeClr>
            </a:solidFill>
            <a:prstDash val="sysDash"/>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3" name="コンテンツ プレースホルダー 2"/>
          <p:cNvSpPr>
            <a:spLocks noGrp="1"/>
          </p:cNvSpPr>
          <p:nvPr>
            <p:ph idx="1"/>
          </p:nvPr>
        </p:nvSpPr>
        <p:spPr>
          <a:xfrm>
            <a:off x="7034135" y="2729690"/>
            <a:ext cx="4705581" cy="1290524"/>
          </a:xfrm>
        </p:spPr>
        <p:txBody>
          <a:bodyPr vert="horz" lIns="0" tIns="0" rIns="0" bIns="0" rtlCol="0">
            <a:noAutofit/>
          </a:bodyPr>
          <a:lstStyle/>
          <a:p>
            <a:pPr marL="0" indent="0">
              <a:buNone/>
            </a:pPr>
            <a:r>
              <a:rPr lang="ja-JP" altLang="en-US" dirty="0">
                <a:latin typeface="Meiryo UI" panose="020B0604030504040204" pitchFamily="50" charset="-128"/>
                <a:ea typeface="Meiryo UI" panose="020B0604030504040204" pitchFamily="50" charset="-128"/>
                <a:cs typeface="Meiryo UI" panose="020B0604030504040204" pitchFamily="50" charset="-128"/>
              </a:rPr>
              <a:t>・助けあいや専門機関に</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つな</a:t>
            </a:r>
            <a:r>
              <a:rPr lang="ja-JP" altLang="en-US" dirty="0">
                <a:latin typeface="Meiryo UI" panose="020B0604030504040204" pitchFamily="50" charset="-128"/>
                <a:ea typeface="Meiryo UI" panose="020B0604030504040204" pitchFamily="50" charset="-128"/>
                <a:cs typeface="Meiryo UI" panose="020B0604030504040204" pitchFamily="50" charset="-128"/>
              </a:rPr>
              <a:t>ぐ</a:t>
            </a:r>
            <a:r>
              <a:rPr lang="en-US" altLang="ja-JP" dirty="0">
                <a:latin typeface="Meiryo UI" panose="020B0604030504040204" pitchFamily="50" charset="-128"/>
                <a:ea typeface="Meiryo UI" panose="020B0604030504040204" pitchFamily="50" charset="-128"/>
                <a:cs typeface="Meiryo UI" panose="020B0604030504040204" pitchFamily="50" charset="-128"/>
              </a:rPr>
              <a:t/>
            </a:r>
            <a:br>
              <a:rPr lang="en-US" altLang="ja-JP" dirty="0">
                <a:latin typeface="Meiryo UI" panose="020B0604030504040204" pitchFamily="50" charset="-128"/>
                <a:ea typeface="Meiryo UI" panose="020B0604030504040204" pitchFamily="50" charset="-128"/>
                <a:cs typeface="Meiryo UI" panose="020B0604030504040204" pitchFamily="50" charset="-128"/>
              </a:rPr>
            </a:br>
            <a:r>
              <a:rPr lang="ja-JP" altLang="en-US" dirty="0">
                <a:latin typeface="Meiryo UI" panose="020B0604030504040204" pitchFamily="50" charset="-128"/>
                <a:ea typeface="Meiryo UI" panose="020B0604030504040204" pitchFamily="50" charset="-128"/>
                <a:cs typeface="Meiryo UI" panose="020B0604030504040204" pitchFamily="50" charset="-128"/>
              </a:rPr>
              <a:t>・他の困り</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ごとも</a:t>
            </a:r>
            <a:r>
              <a:rPr lang="ja-JP" altLang="en-US" dirty="0">
                <a:latin typeface="Meiryo UI" panose="020B0604030504040204" pitchFamily="50" charset="-128"/>
                <a:ea typeface="Meiryo UI" panose="020B0604030504040204" pitchFamily="50" charset="-128"/>
                <a:cs typeface="Meiryo UI" panose="020B0604030504040204" pitchFamily="50" charset="-128"/>
              </a:rPr>
              <a:t>気付</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く</a:t>
            </a:r>
            <a:r>
              <a:rPr lang="en-US" altLang="ja-JP" dirty="0">
                <a:latin typeface="Meiryo UI" panose="020B0604030504040204" pitchFamily="50" charset="-128"/>
                <a:ea typeface="Meiryo UI" panose="020B0604030504040204" pitchFamily="50" charset="-128"/>
                <a:cs typeface="Meiryo UI" panose="020B0604030504040204" pitchFamily="50" charset="-128"/>
              </a:rPr>
              <a:t/>
            </a:r>
            <a:br>
              <a:rPr lang="en-US" altLang="ja-JP" dirty="0">
                <a:latin typeface="Meiryo UI" panose="020B0604030504040204" pitchFamily="50" charset="-128"/>
                <a:ea typeface="Meiryo UI" panose="020B0604030504040204" pitchFamily="50" charset="-128"/>
                <a:cs typeface="Meiryo UI" panose="020B0604030504040204" pitchFamily="50" charset="-128"/>
              </a:rPr>
            </a:br>
            <a:r>
              <a:rPr lang="ja-JP" altLang="en-US" dirty="0">
                <a:latin typeface="Meiryo UI" panose="020B0604030504040204" pitchFamily="50" charset="-128"/>
                <a:ea typeface="Meiryo UI" panose="020B0604030504040204" pitchFamily="50" charset="-128"/>
                <a:cs typeface="Meiryo UI" panose="020B0604030504040204" pitchFamily="50" charset="-128"/>
              </a:rPr>
              <a:t>・相談しやすくなる</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0" indent="0">
              <a:buNone/>
            </a:pP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スライド番号プレースホルダー 13"/>
          <p:cNvSpPr>
            <a:spLocks noGrp="1"/>
          </p:cNvSpPr>
          <p:nvPr>
            <p:ph type="sldNum" sz="quarter" idx="12"/>
          </p:nvPr>
        </p:nvSpPr>
        <p:spPr/>
        <p:txBody>
          <a:bodyPr/>
          <a:lstStyle/>
          <a:p>
            <a:fld id="{FBAD407A-FBE4-4239-8277-D9B7489C8BE5}" type="slidenum">
              <a:rPr kumimoji="1" lang="ja-JP" altLang="en-US" smtClean="0"/>
              <a:t>7</a:t>
            </a:fld>
            <a:endParaRPr kumimoji="1" lang="ja-JP" altLang="en-US"/>
          </a:p>
        </p:txBody>
      </p:sp>
      <p:pic>
        <p:nvPicPr>
          <p:cNvPr id="4" name="図 3"/>
          <p:cNvPicPr/>
          <p:nvPr/>
        </p:nvPicPr>
        <p:blipFill>
          <a:blip r:embed="rId3" cstate="print">
            <a:clrChange>
              <a:clrFrom>
                <a:srgbClr val="FFFFFF"/>
              </a:clrFrom>
              <a:clrTo>
                <a:srgbClr val="FFFFFF">
                  <a:alpha val="0"/>
                </a:srgbClr>
              </a:clrTo>
            </a:clrChange>
            <a:grayscl/>
            <a:extLst>
              <a:ext uri="{28A0092B-C50C-407E-A947-70E740481C1C}">
                <a14:useLocalDpi xmlns:a14="http://schemas.microsoft.com/office/drawing/2010/main" val="0"/>
              </a:ext>
            </a:extLst>
          </a:blip>
          <a:srcRect/>
          <a:stretch>
            <a:fillRect/>
          </a:stretch>
        </p:blipFill>
        <p:spPr bwMode="auto">
          <a:xfrm>
            <a:off x="711286" y="3704570"/>
            <a:ext cx="712962" cy="619242"/>
          </a:xfrm>
          <a:prstGeom prst="rect">
            <a:avLst/>
          </a:prstGeom>
          <a:solidFill>
            <a:schemeClr val="bg1"/>
          </a:solidFill>
          <a:ln>
            <a:noFill/>
          </a:ln>
        </p:spPr>
      </p:pic>
      <p:sp>
        <p:nvSpPr>
          <p:cNvPr id="13" name="テキスト ボックス 12"/>
          <p:cNvSpPr txBox="1"/>
          <p:nvPr/>
        </p:nvSpPr>
        <p:spPr>
          <a:xfrm>
            <a:off x="3797397" y="5187140"/>
            <a:ext cx="1579186" cy="461665"/>
          </a:xfrm>
          <a:prstGeom prst="rect">
            <a:avLst/>
          </a:prstGeom>
          <a:noFill/>
        </p:spPr>
        <p:txBody>
          <a:bodyPr wrap="square" rtlCol="0">
            <a:spAutoFit/>
          </a:bodyPr>
          <a:lstStyle/>
          <a:p>
            <a:r>
              <a:rPr kumimoji="1" lang="ja-JP" altLang="en-US" sz="2400" dirty="0">
                <a:latin typeface="Meiryo UI" panose="020B0604030504040204" pitchFamily="50" charset="-128"/>
                <a:ea typeface="Meiryo UI" panose="020B0604030504040204" pitchFamily="50" charset="-128"/>
                <a:cs typeface="Meiryo UI" panose="020B0604030504040204" pitchFamily="50" charset="-128"/>
              </a:rPr>
              <a:t>ネットワーク</a:t>
            </a:r>
          </a:p>
        </p:txBody>
      </p:sp>
      <p:pic>
        <p:nvPicPr>
          <p:cNvPr id="15" name="図 14"/>
          <p:cNvPicPr/>
          <p:nvPr/>
        </p:nvPicPr>
        <p:blipFill>
          <a:blip r:embed="rId4" cstate="print">
            <a:clrChange>
              <a:clrFrom>
                <a:srgbClr val="FFFFFF"/>
              </a:clrFrom>
              <a:clrTo>
                <a:srgbClr val="FFFFFF">
                  <a:alpha val="0"/>
                </a:srgbClr>
              </a:clrTo>
            </a:clrChange>
            <a:grayscl/>
            <a:extLst>
              <a:ext uri="{28A0092B-C50C-407E-A947-70E740481C1C}">
                <a14:useLocalDpi xmlns:a14="http://schemas.microsoft.com/office/drawing/2010/main" val="0"/>
              </a:ext>
            </a:extLst>
          </a:blip>
          <a:srcRect/>
          <a:stretch>
            <a:fillRect/>
          </a:stretch>
        </p:blipFill>
        <p:spPr bwMode="auto">
          <a:xfrm>
            <a:off x="1308909" y="5255822"/>
            <a:ext cx="967802" cy="819925"/>
          </a:xfrm>
          <a:prstGeom prst="rect">
            <a:avLst/>
          </a:prstGeom>
          <a:solidFill>
            <a:schemeClr val="bg1"/>
          </a:solidFill>
          <a:ln>
            <a:noFill/>
          </a:ln>
        </p:spPr>
      </p:pic>
      <p:sp>
        <p:nvSpPr>
          <p:cNvPr id="16" name="正方形/長方形 15"/>
          <p:cNvSpPr/>
          <p:nvPr/>
        </p:nvSpPr>
        <p:spPr>
          <a:xfrm rot="20673299">
            <a:off x="791158" y="4696713"/>
            <a:ext cx="1035502" cy="7748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just">
              <a:spcAft>
                <a:spcPts val="0"/>
              </a:spcAft>
            </a:pPr>
            <a:r>
              <a:rPr lang="ja-JP" sz="6600" kern="100" dirty="0">
                <a:solidFill>
                  <a:srgbClr val="404040"/>
                </a:solidFill>
                <a:effectLst/>
                <a:ea typeface="Meiryo UI" panose="020B0604030504040204" pitchFamily="50" charset="-128"/>
                <a:cs typeface="Times New Roman" panose="02020603050405020304" pitchFamily="18" charset="0"/>
              </a:rPr>
              <a:t>！</a:t>
            </a:r>
            <a:endParaRPr lang="ja-JP" sz="3600" kern="100" dirty="0">
              <a:effectLst/>
              <a:ea typeface="ＭＳ 明朝" panose="02020609040205080304" pitchFamily="17" charset="-128"/>
              <a:cs typeface="Times New Roman" panose="02020603050405020304" pitchFamily="18" charset="0"/>
            </a:endParaRPr>
          </a:p>
        </p:txBody>
      </p:sp>
      <p:sp>
        <p:nvSpPr>
          <p:cNvPr id="17" name="円/楕円 16"/>
          <p:cNvSpPr/>
          <p:nvPr/>
        </p:nvSpPr>
        <p:spPr>
          <a:xfrm>
            <a:off x="545338" y="1726515"/>
            <a:ext cx="1583551" cy="792000"/>
          </a:xfrm>
          <a:prstGeom prst="ellipse">
            <a:avLst/>
          </a:prstGeom>
          <a:solidFill>
            <a:srgbClr val="00B0F0"/>
          </a:solidFill>
          <a:ln>
            <a:noFill/>
          </a:ln>
        </p:spPr>
        <p:style>
          <a:lnRef idx="2">
            <a:schemeClr val="dk1">
              <a:shade val="50000"/>
            </a:schemeClr>
          </a:lnRef>
          <a:fillRef idx="1">
            <a:schemeClr val="dk1"/>
          </a:fillRef>
          <a:effectRef idx="0">
            <a:schemeClr val="dk1"/>
          </a:effectRef>
          <a:fontRef idx="minor">
            <a:schemeClr val="lt1"/>
          </a:fontRef>
        </p:style>
        <p:txBody>
          <a:bodyPr lIns="0" tIns="0" rIns="0" bIns="0" rtlCol="0" anchor="ctr"/>
          <a:lstStyle/>
          <a:p>
            <a:pPr algn="ctr"/>
            <a:r>
              <a:rPr lang="ja-JP" altLang="en-US" sz="3200" b="1" dirty="0">
                <a:latin typeface="Meiryo UI" panose="020B0604030504040204" pitchFamily="50" charset="-128"/>
                <a:ea typeface="Meiryo UI" panose="020B0604030504040204" pitchFamily="50" charset="-128"/>
                <a:cs typeface="Meiryo UI" panose="020B0604030504040204" pitchFamily="50" charset="-128"/>
              </a:rPr>
              <a:t>発見</a:t>
            </a:r>
            <a:endParaRPr lang="en-US" altLang="ja-JP" sz="3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円/楕円 17"/>
          <p:cNvSpPr/>
          <p:nvPr/>
        </p:nvSpPr>
        <p:spPr>
          <a:xfrm>
            <a:off x="3413939" y="1913534"/>
            <a:ext cx="2945986" cy="792000"/>
          </a:xfrm>
          <a:prstGeom prst="ellipse">
            <a:avLst/>
          </a:prstGeom>
          <a:solidFill>
            <a:srgbClr val="00B0F0"/>
          </a:solidFill>
          <a:ln>
            <a:noFill/>
          </a:ln>
        </p:spPr>
        <p:style>
          <a:lnRef idx="2">
            <a:schemeClr val="dk1">
              <a:shade val="50000"/>
            </a:schemeClr>
          </a:lnRef>
          <a:fillRef idx="1">
            <a:schemeClr val="dk1"/>
          </a:fillRef>
          <a:effectRef idx="0">
            <a:schemeClr val="dk1"/>
          </a:effectRef>
          <a:fontRef idx="minor">
            <a:schemeClr val="lt1"/>
          </a:fontRef>
        </p:style>
        <p:txBody>
          <a:bodyPr lIns="0" tIns="0" rIns="0" bIns="0" rtlCol="0" anchor="ctr"/>
          <a:lstStyle/>
          <a:p>
            <a:pPr algn="ctr"/>
            <a:r>
              <a:rPr lang="ja-JP" altLang="en-US" sz="3200" b="1" dirty="0">
                <a:latin typeface="Meiryo UI" panose="020B0604030504040204" pitchFamily="50" charset="-128"/>
                <a:ea typeface="Meiryo UI" panose="020B0604030504040204" pitchFamily="50" charset="-128"/>
                <a:cs typeface="Meiryo UI" panose="020B0604030504040204" pitchFamily="50" charset="-128"/>
              </a:rPr>
              <a:t>共有・検討</a:t>
            </a:r>
            <a:endParaRPr lang="en-US" altLang="ja-JP" sz="3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円/楕円 18"/>
          <p:cNvSpPr/>
          <p:nvPr/>
        </p:nvSpPr>
        <p:spPr>
          <a:xfrm>
            <a:off x="8675095" y="1726515"/>
            <a:ext cx="1583551" cy="792000"/>
          </a:xfrm>
          <a:prstGeom prst="ellipse">
            <a:avLst/>
          </a:prstGeom>
          <a:solidFill>
            <a:srgbClr val="00B0F0"/>
          </a:solidFill>
          <a:ln>
            <a:noFill/>
          </a:ln>
        </p:spPr>
        <p:style>
          <a:lnRef idx="2">
            <a:schemeClr val="dk1">
              <a:shade val="50000"/>
            </a:schemeClr>
          </a:lnRef>
          <a:fillRef idx="1">
            <a:schemeClr val="dk1"/>
          </a:fillRef>
          <a:effectRef idx="0">
            <a:schemeClr val="dk1"/>
          </a:effectRef>
          <a:fontRef idx="minor">
            <a:schemeClr val="lt1"/>
          </a:fontRef>
        </p:style>
        <p:txBody>
          <a:bodyPr lIns="0" tIns="0" rIns="0" bIns="0" rtlCol="0" anchor="ctr"/>
          <a:lstStyle/>
          <a:p>
            <a:pPr algn="ctr"/>
            <a:r>
              <a:rPr lang="ja-JP" altLang="en-US" sz="3200" b="1" dirty="0">
                <a:latin typeface="Meiryo UI" panose="020B0604030504040204" pitchFamily="50" charset="-128"/>
                <a:ea typeface="Meiryo UI" panose="020B0604030504040204" pitchFamily="50" charset="-128"/>
                <a:cs typeface="Meiryo UI" panose="020B0604030504040204" pitchFamily="50" charset="-128"/>
              </a:rPr>
              <a:t>解決</a:t>
            </a:r>
            <a:endParaRPr lang="en-US" altLang="ja-JP" sz="3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コンテンツ プレースホルダー 2"/>
          <p:cNvSpPr txBox="1">
            <a:spLocks/>
          </p:cNvSpPr>
          <p:nvPr/>
        </p:nvSpPr>
        <p:spPr>
          <a:xfrm>
            <a:off x="481270" y="2729690"/>
            <a:ext cx="1854436" cy="646906"/>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dirty="0">
                <a:latin typeface="Meiryo UI" panose="020B0604030504040204" pitchFamily="50" charset="-128"/>
                <a:ea typeface="Meiryo UI" panose="020B0604030504040204" pitchFamily="50" charset="-128"/>
                <a:cs typeface="Meiryo UI" panose="020B0604030504040204" pitchFamily="50" charset="-128"/>
              </a:rPr>
              <a:t>困っている人</a:t>
            </a:r>
            <a:r>
              <a:rPr lang="en-US" altLang="ja-JP" dirty="0">
                <a:latin typeface="Meiryo UI" panose="020B0604030504040204" pitchFamily="50" charset="-128"/>
                <a:ea typeface="Meiryo UI" panose="020B0604030504040204" pitchFamily="50" charset="-128"/>
                <a:cs typeface="Meiryo UI" panose="020B0604030504040204" pitchFamily="50" charset="-128"/>
              </a:rPr>
              <a:t/>
            </a:r>
            <a:br>
              <a:rPr lang="en-US" altLang="ja-JP" dirty="0">
                <a:latin typeface="Meiryo UI" panose="020B0604030504040204" pitchFamily="50" charset="-128"/>
                <a:ea typeface="Meiryo UI" panose="020B0604030504040204" pitchFamily="50" charset="-128"/>
                <a:cs typeface="Meiryo UI" panose="020B0604030504040204" pitchFamily="50" charset="-128"/>
              </a:rPr>
            </a:br>
            <a:r>
              <a:rPr lang="ja-JP" altLang="en-US" dirty="0">
                <a:latin typeface="Meiryo UI" panose="020B0604030504040204" pitchFamily="50" charset="-128"/>
                <a:ea typeface="Meiryo UI" panose="020B0604030504040204" pitchFamily="50" charset="-128"/>
                <a:cs typeface="Meiryo UI" panose="020B0604030504040204" pitchFamily="50" charset="-128"/>
              </a:rPr>
              <a:t>に気付く</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コンテンツ プレースホルダー 2"/>
          <p:cNvSpPr txBox="1">
            <a:spLocks/>
          </p:cNvSpPr>
          <p:nvPr/>
        </p:nvSpPr>
        <p:spPr>
          <a:xfrm>
            <a:off x="3322584" y="2729690"/>
            <a:ext cx="2802536" cy="979334"/>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気付いたこと</a:t>
            </a:r>
            <a:r>
              <a:rPr lang="ja-JP" altLang="en-US" dirty="0">
                <a:latin typeface="Meiryo UI" panose="020B0604030504040204" pitchFamily="50" charset="-128"/>
                <a:ea typeface="Meiryo UI" panose="020B0604030504040204" pitchFamily="50" charset="-128"/>
                <a:cs typeface="Meiryo UI" panose="020B0604030504040204" pitchFamily="50" charset="-128"/>
              </a:rPr>
              <a:t>を</a:t>
            </a:r>
            <a:r>
              <a:rPr lang="en-US" altLang="ja-JP" dirty="0">
                <a:latin typeface="Meiryo UI" panose="020B0604030504040204" pitchFamily="50" charset="-128"/>
                <a:ea typeface="Meiryo UI" panose="020B0604030504040204" pitchFamily="50" charset="-128"/>
                <a:cs typeface="Meiryo UI" panose="020B0604030504040204" pitchFamily="50" charset="-128"/>
              </a:rPr>
              <a:t/>
            </a:r>
            <a:br>
              <a:rPr lang="en-US" altLang="ja-JP" dirty="0">
                <a:latin typeface="Meiryo UI" panose="020B0604030504040204" pitchFamily="50" charset="-128"/>
                <a:ea typeface="Meiryo UI" panose="020B0604030504040204" pitchFamily="50" charset="-128"/>
                <a:cs typeface="Meiryo UI" panose="020B0604030504040204" pitchFamily="50" charset="-128"/>
              </a:rPr>
            </a:br>
            <a:r>
              <a:rPr lang="ja-JP" altLang="en-US" dirty="0">
                <a:latin typeface="Meiryo UI" panose="020B0604030504040204" pitchFamily="50" charset="-128"/>
                <a:ea typeface="Meiryo UI" panose="020B0604030504040204" pitchFamily="50" charset="-128"/>
                <a:cs typeface="Meiryo UI" panose="020B0604030504040204" pitchFamily="50" charset="-128"/>
              </a:rPr>
              <a:t>話す場がある</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22" name="図 21"/>
          <p:cNvPicPr/>
          <p:nvPr/>
        </p:nvPicPr>
        <p:blipFill>
          <a:blip r:embed="rId5" cstate="print">
            <a:clrChange>
              <a:clrFrom>
                <a:srgbClr val="FFFFFF"/>
              </a:clrFrom>
              <a:clrTo>
                <a:srgbClr val="FFFFFF">
                  <a:alpha val="0"/>
                </a:srgbClr>
              </a:clrTo>
            </a:clrChange>
            <a:grayscl/>
            <a:extLst>
              <a:ext uri="{28A0092B-C50C-407E-A947-70E740481C1C}">
                <a14:useLocalDpi xmlns:a14="http://schemas.microsoft.com/office/drawing/2010/main" val="0"/>
              </a:ext>
            </a:extLst>
          </a:blip>
          <a:srcRect/>
          <a:stretch>
            <a:fillRect/>
          </a:stretch>
        </p:blipFill>
        <p:spPr bwMode="auto">
          <a:xfrm>
            <a:off x="9177775" y="4120671"/>
            <a:ext cx="857270" cy="734092"/>
          </a:xfrm>
          <a:prstGeom prst="rect">
            <a:avLst/>
          </a:prstGeom>
          <a:solidFill>
            <a:schemeClr val="bg1"/>
          </a:solidFill>
          <a:ln>
            <a:noFill/>
          </a:ln>
        </p:spPr>
      </p:pic>
      <p:pic>
        <p:nvPicPr>
          <p:cNvPr id="23" name="図 22"/>
          <p:cNvPicPr/>
          <p:nvPr/>
        </p:nvPicPr>
        <p:blipFill>
          <a:blip r:embed="rId6" cstate="print">
            <a:clrChange>
              <a:clrFrom>
                <a:srgbClr val="FFFFFF"/>
              </a:clrFrom>
              <a:clrTo>
                <a:srgbClr val="FFFFFF">
                  <a:alpha val="0"/>
                </a:srgbClr>
              </a:clrTo>
            </a:clrChange>
            <a:grayscl/>
            <a:extLst>
              <a:ext uri="{28A0092B-C50C-407E-A947-70E740481C1C}">
                <a14:useLocalDpi xmlns:a14="http://schemas.microsoft.com/office/drawing/2010/main" val="0"/>
              </a:ext>
            </a:extLst>
          </a:blip>
          <a:srcRect/>
          <a:stretch>
            <a:fillRect/>
          </a:stretch>
        </p:blipFill>
        <p:spPr bwMode="auto">
          <a:xfrm>
            <a:off x="8619047" y="5068619"/>
            <a:ext cx="1422147" cy="781372"/>
          </a:xfrm>
          <a:prstGeom prst="rect">
            <a:avLst/>
          </a:prstGeom>
          <a:solidFill>
            <a:schemeClr val="bg1"/>
          </a:solidFill>
          <a:ln>
            <a:noFill/>
          </a:ln>
        </p:spPr>
      </p:pic>
      <p:pic>
        <p:nvPicPr>
          <p:cNvPr id="24" name="図 23"/>
          <p:cNvPicPr/>
          <p:nvPr/>
        </p:nvPicPr>
        <p:blipFill>
          <a:blip r:embed="rId4" cstate="print">
            <a:clrChange>
              <a:clrFrom>
                <a:srgbClr val="FFFFFF"/>
              </a:clrFrom>
              <a:clrTo>
                <a:srgbClr val="FFFFFF">
                  <a:alpha val="0"/>
                </a:srgbClr>
              </a:clrTo>
            </a:clrChange>
            <a:grayscl/>
            <a:extLst>
              <a:ext uri="{28A0092B-C50C-407E-A947-70E740481C1C}">
                <a14:useLocalDpi xmlns:a14="http://schemas.microsoft.com/office/drawing/2010/main" val="0"/>
              </a:ext>
            </a:extLst>
          </a:blip>
          <a:srcRect/>
          <a:stretch>
            <a:fillRect/>
          </a:stretch>
        </p:blipFill>
        <p:spPr bwMode="auto">
          <a:xfrm flipH="1">
            <a:off x="7942453" y="5842346"/>
            <a:ext cx="913260" cy="773907"/>
          </a:xfrm>
          <a:prstGeom prst="rect">
            <a:avLst/>
          </a:prstGeom>
          <a:solidFill>
            <a:schemeClr val="bg1"/>
          </a:solidFill>
          <a:ln>
            <a:noFill/>
          </a:ln>
        </p:spPr>
      </p:pic>
      <p:pic>
        <p:nvPicPr>
          <p:cNvPr id="25" name="図 24"/>
          <p:cNvPicPr/>
          <p:nvPr/>
        </p:nvPicPr>
        <p:blipFill>
          <a:blip r:embed="rId7" cstate="print">
            <a:clrChange>
              <a:clrFrom>
                <a:srgbClr val="FFFFFF"/>
              </a:clrFrom>
              <a:clrTo>
                <a:srgbClr val="FFFFFF">
                  <a:alpha val="0"/>
                </a:srgbClr>
              </a:clrTo>
            </a:clrChange>
            <a:grayscl/>
            <a:extLst>
              <a:ext uri="{28A0092B-C50C-407E-A947-70E740481C1C}">
                <a14:useLocalDpi xmlns:a14="http://schemas.microsoft.com/office/drawing/2010/main" val="0"/>
              </a:ext>
            </a:extLst>
          </a:blip>
          <a:srcRect/>
          <a:stretch>
            <a:fillRect/>
          </a:stretch>
        </p:blipFill>
        <p:spPr bwMode="auto">
          <a:xfrm flipH="1">
            <a:off x="9736870" y="5969560"/>
            <a:ext cx="872201" cy="726627"/>
          </a:xfrm>
          <a:prstGeom prst="rect">
            <a:avLst/>
          </a:prstGeom>
          <a:solidFill>
            <a:schemeClr val="bg1"/>
          </a:solidFill>
          <a:ln>
            <a:noFill/>
          </a:ln>
        </p:spPr>
      </p:pic>
      <p:pic>
        <p:nvPicPr>
          <p:cNvPr id="26" name="図 25"/>
          <p:cNvPicPr/>
          <p:nvPr/>
        </p:nvPicPr>
        <p:blipFill>
          <a:blip r:embed="rId8" cstate="print">
            <a:clrChange>
              <a:clrFrom>
                <a:srgbClr val="FFFFFF"/>
              </a:clrFrom>
              <a:clrTo>
                <a:srgbClr val="FFFFFF">
                  <a:alpha val="0"/>
                </a:srgbClr>
              </a:clrTo>
            </a:clrChange>
            <a:grayscl/>
            <a:extLst>
              <a:ext uri="{28A0092B-C50C-407E-A947-70E740481C1C}">
                <a14:useLocalDpi xmlns:a14="http://schemas.microsoft.com/office/drawing/2010/main" val="0"/>
              </a:ext>
            </a:extLst>
          </a:blip>
          <a:srcRect/>
          <a:stretch>
            <a:fillRect/>
          </a:stretch>
        </p:blipFill>
        <p:spPr bwMode="auto">
          <a:xfrm>
            <a:off x="7438543" y="4609300"/>
            <a:ext cx="1007821" cy="768930"/>
          </a:xfrm>
          <a:prstGeom prst="rect">
            <a:avLst/>
          </a:prstGeom>
          <a:noFill/>
          <a:ln>
            <a:noFill/>
          </a:ln>
        </p:spPr>
      </p:pic>
      <p:pic>
        <p:nvPicPr>
          <p:cNvPr id="27" name="図 26"/>
          <p:cNvPicPr/>
          <p:nvPr/>
        </p:nvPicPr>
        <p:blipFill>
          <a:blip r:embed="rId9" cstate="print">
            <a:clrChange>
              <a:clrFrom>
                <a:srgbClr val="FFFFFF"/>
              </a:clrFrom>
              <a:clrTo>
                <a:srgbClr val="FFFFFF">
                  <a:alpha val="0"/>
                </a:srgbClr>
              </a:clrTo>
            </a:clrChange>
            <a:grayscl/>
            <a:extLst>
              <a:ext uri="{28A0092B-C50C-407E-A947-70E740481C1C}">
                <a14:useLocalDpi xmlns:a14="http://schemas.microsoft.com/office/drawing/2010/main" val="0"/>
              </a:ext>
            </a:extLst>
          </a:blip>
          <a:srcRect/>
          <a:stretch>
            <a:fillRect/>
          </a:stretch>
        </p:blipFill>
        <p:spPr bwMode="auto">
          <a:xfrm>
            <a:off x="10340424" y="4902920"/>
            <a:ext cx="1001600" cy="821188"/>
          </a:xfrm>
          <a:prstGeom prst="rect">
            <a:avLst/>
          </a:prstGeom>
          <a:noFill/>
          <a:ln>
            <a:noFill/>
          </a:ln>
        </p:spPr>
      </p:pic>
      <p:sp>
        <p:nvSpPr>
          <p:cNvPr id="39" name="円/楕円 38"/>
          <p:cNvSpPr/>
          <p:nvPr/>
        </p:nvSpPr>
        <p:spPr>
          <a:xfrm>
            <a:off x="3358346" y="4297496"/>
            <a:ext cx="2691775" cy="2241416"/>
          </a:xfrm>
          <a:prstGeom prst="ellipse">
            <a:avLst/>
          </a:prstGeom>
          <a:noFill/>
          <a:ln w="28575">
            <a:solidFill>
              <a:schemeClr val="bg1">
                <a:lumMod val="50000"/>
              </a:schemeClr>
            </a:solidFill>
            <a:prstDash val="sysDash"/>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pic>
        <p:nvPicPr>
          <p:cNvPr id="40" name="図 39"/>
          <p:cNvPicPr/>
          <p:nvPr/>
        </p:nvPicPr>
        <p:blipFill>
          <a:blip r:embed="rId5" cstate="print">
            <a:clrChange>
              <a:clrFrom>
                <a:srgbClr val="FFFFFF"/>
              </a:clrFrom>
              <a:clrTo>
                <a:srgbClr val="FFFFFF">
                  <a:alpha val="0"/>
                </a:srgbClr>
              </a:clrTo>
            </a:clrChange>
            <a:grayscl/>
            <a:extLst>
              <a:ext uri="{28A0092B-C50C-407E-A947-70E740481C1C}">
                <a14:useLocalDpi xmlns:a14="http://schemas.microsoft.com/office/drawing/2010/main" val="0"/>
              </a:ext>
            </a:extLst>
          </a:blip>
          <a:srcRect/>
          <a:stretch>
            <a:fillRect/>
          </a:stretch>
        </p:blipFill>
        <p:spPr bwMode="auto">
          <a:xfrm>
            <a:off x="4415042" y="3980327"/>
            <a:ext cx="857270" cy="734092"/>
          </a:xfrm>
          <a:prstGeom prst="rect">
            <a:avLst/>
          </a:prstGeom>
          <a:solidFill>
            <a:schemeClr val="bg1"/>
          </a:solidFill>
          <a:ln>
            <a:noFill/>
          </a:ln>
        </p:spPr>
      </p:pic>
      <p:pic>
        <p:nvPicPr>
          <p:cNvPr id="42" name="図 41"/>
          <p:cNvPicPr/>
          <p:nvPr/>
        </p:nvPicPr>
        <p:blipFill>
          <a:blip r:embed="rId4" cstate="print">
            <a:clrChange>
              <a:clrFrom>
                <a:srgbClr val="FFFFFF"/>
              </a:clrFrom>
              <a:clrTo>
                <a:srgbClr val="FFFFFF">
                  <a:alpha val="0"/>
                </a:srgbClr>
              </a:clrTo>
            </a:clrChange>
            <a:grayscl/>
            <a:extLst>
              <a:ext uri="{28A0092B-C50C-407E-A947-70E740481C1C}">
                <a14:useLocalDpi xmlns:a14="http://schemas.microsoft.com/office/drawing/2010/main" val="0"/>
              </a:ext>
            </a:extLst>
          </a:blip>
          <a:srcRect/>
          <a:stretch>
            <a:fillRect/>
          </a:stretch>
        </p:blipFill>
        <p:spPr bwMode="auto">
          <a:xfrm>
            <a:off x="3464672" y="5789965"/>
            <a:ext cx="913260" cy="773907"/>
          </a:xfrm>
          <a:prstGeom prst="rect">
            <a:avLst/>
          </a:prstGeom>
          <a:solidFill>
            <a:schemeClr val="bg1"/>
          </a:solidFill>
          <a:ln>
            <a:noFill/>
          </a:ln>
        </p:spPr>
      </p:pic>
      <p:pic>
        <p:nvPicPr>
          <p:cNvPr id="43" name="図 42"/>
          <p:cNvPicPr/>
          <p:nvPr/>
        </p:nvPicPr>
        <p:blipFill>
          <a:blip r:embed="rId7" cstate="print">
            <a:clrChange>
              <a:clrFrom>
                <a:srgbClr val="FFFFFF"/>
              </a:clrFrom>
              <a:clrTo>
                <a:srgbClr val="FFFFFF">
                  <a:alpha val="0"/>
                </a:srgbClr>
              </a:clrTo>
            </a:clrChange>
            <a:grayscl/>
            <a:extLst>
              <a:ext uri="{28A0092B-C50C-407E-A947-70E740481C1C}">
                <a14:useLocalDpi xmlns:a14="http://schemas.microsoft.com/office/drawing/2010/main" val="0"/>
              </a:ext>
            </a:extLst>
          </a:blip>
          <a:srcRect/>
          <a:stretch>
            <a:fillRect/>
          </a:stretch>
        </p:blipFill>
        <p:spPr bwMode="auto">
          <a:xfrm>
            <a:off x="5046439" y="5853384"/>
            <a:ext cx="872201" cy="726627"/>
          </a:xfrm>
          <a:prstGeom prst="rect">
            <a:avLst/>
          </a:prstGeom>
          <a:solidFill>
            <a:schemeClr val="bg1"/>
          </a:solidFill>
          <a:ln>
            <a:noFill/>
          </a:ln>
        </p:spPr>
      </p:pic>
      <p:pic>
        <p:nvPicPr>
          <p:cNvPr id="44" name="図 43"/>
          <p:cNvPicPr/>
          <p:nvPr/>
        </p:nvPicPr>
        <p:blipFill>
          <a:blip r:embed="rId8" cstate="print">
            <a:clrChange>
              <a:clrFrom>
                <a:srgbClr val="FFFFFF"/>
              </a:clrFrom>
              <a:clrTo>
                <a:srgbClr val="FFFFFF">
                  <a:alpha val="0"/>
                </a:srgbClr>
              </a:clrTo>
            </a:clrChange>
            <a:grayscl/>
            <a:extLst>
              <a:ext uri="{28A0092B-C50C-407E-A947-70E740481C1C}">
                <a14:useLocalDpi xmlns:a14="http://schemas.microsoft.com/office/drawing/2010/main" val="0"/>
              </a:ext>
            </a:extLst>
          </a:blip>
          <a:srcRect/>
          <a:stretch>
            <a:fillRect/>
          </a:stretch>
        </p:blipFill>
        <p:spPr bwMode="auto">
          <a:xfrm>
            <a:off x="3003292" y="4540455"/>
            <a:ext cx="1007821" cy="768930"/>
          </a:xfrm>
          <a:prstGeom prst="rect">
            <a:avLst/>
          </a:prstGeom>
          <a:noFill/>
          <a:ln>
            <a:noFill/>
          </a:ln>
        </p:spPr>
      </p:pic>
      <p:pic>
        <p:nvPicPr>
          <p:cNvPr id="45" name="図 44"/>
          <p:cNvPicPr/>
          <p:nvPr/>
        </p:nvPicPr>
        <p:blipFill>
          <a:blip r:embed="rId9" cstate="print">
            <a:clrChange>
              <a:clrFrom>
                <a:srgbClr val="FFFFFF"/>
              </a:clrFrom>
              <a:clrTo>
                <a:srgbClr val="FFFFFF">
                  <a:alpha val="0"/>
                </a:srgbClr>
              </a:clrTo>
            </a:clrChange>
            <a:grayscl/>
            <a:extLst>
              <a:ext uri="{28A0092B-C50C-407E-A947-70E740481C1C}">
                <a14:useLocalDpi xmlns:a14="http://schemas.microsoft.com/office/drawing/2010/main" val="0"/>
              </a:ext>
            </a:extLst>
          </a:blip>
          <a:srcRect/>
          <a:stretch>
            <a:fillRect/>
          </a:stretch>
        </p:blipFill>
        <p:spPr bwMode="auto">
          <a:xfrm>
            <a:off x="5522403" y="4834075"/>
            <a:ext cx="1001600" cy="821188"/>
          </a:xfrm>
          <a:prstGeom prst="rect">
            <a:avLst/>
          </a:prstGeom>
          <a:noFill/>
          <a:ln>
            <a:noFill/>
          </a:ln>
        </p:spPr>
      </p:pic>
      <p:sp>
        <p:nvSpPr>
          <p:cNvPr id="5" name="タイトル 4"/>
          <p:cNvSpPr>
            <a:spLocks noGrp="1"/>
          </p:cNvSpPr>
          <p:nvPr>
            <p:ph type="title"/>
          </p:nvPr>
        </p:nvSpPr>
        <p:spPr/>
        <p:txBody>
          <a:bodyPr/>
          <a:lstStyle/>
          <a:p>
            <a:r>
              <a:rPr lang="ja-JP" altLang="en-US" dirty="0"/>
              <a:t>２－１（２）</a:t>
            </a:r>
            <a:r>
              <a:rPr lang="en-US" altLang="ja-JP" dirty="0"/>
              <a:t/>
            </a:r>
            <a:br>
              <a:rPr lang="en-US" altLang="ja-JP" dirty="0"/>
            </a:br>
            <a:r>
              <a:rPr lang="ja-JP" altLang="en-US" dirty="0"/>
              <a:t>「困りごと」をネットワークで解決する</a:t>
            </a:r>
            <a:endParaRPr kumimoji="1" lang="ja-JP" altLang="en-US" dirty="0"/>
          </a:p>
        </p:txBody>
      </p:sp>
      <p:sp>
        <p:nvSpPr>
          <p:cNvPr id="33" name="円/楕円 32"/>
          <p:cNvSpPr/>
          <p:nvPr/>
        </p:nvSpPr>
        <p:spPr>
          <a:xfrm>
            <a:off x="10103522" y="136371"/>
            <a:ext cx="1701800" cy="8509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600" dirty="0">
                <a:solidFill>
                  <a:schemeClr val="tx1"/>
                </a:solidFill>
                <a:latin typeface="+mj-ea"/>
                <a:ea typeface="+mj-ea"/>
              </a:rPr>
              <a:t>P.</a:t>
            </a:r>
            <a:r>
              <a:rPr lang="ja-JP" altLang="en-US" sz="3600" dirty="0">
                <a:solidFill>
                  <a:schemeClr val="tx1"/>
                </a:solidFill>
                <a:latin typeface="+mj-ea"/>
                <a:ea typeface="+mj-ea"/>
              </a:rPr>
              <a:t>５</a:t>
            </a:r>
            <a:endParaRPr kumimoji="1" lang="ja-JP" altLang="en-US" sz="3600" dirty="0">
              <a:solidFill>
                <a:schemeClr val="tx1"/>
              </a:solidFill>
              <a:latin typeface="+mj-ea"/>
              <a:ea typeface="+mj-ea"/>
            </a:endParaRPr>
          </a:p>
        </p:txBody>
      </p:sp>
    </p:spTree>
    <p:extLst>
      <p:ext uri="{BB962C8B-B14F-4D97-AF65-F5344CB8AC3E}">
        <p14:creationId xmlns:p14="http://schemas.microsoft.com/office/powerpoint/2010/main" val="295447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par>
                                <p:cTn id="11" presetID="10" presetClass="entr" presetSubtype="0" fill="hold" nodeType="withEffect">
                                  <p:stCondLst>
                                    <p:cond delay="0"/>
                                  </p:stCondLst>
                                  <p:childTnLst>
                                    <p:set>
                                      <p:cBhvr>
                                        <p:cTn id="12" dur="1" fill="hold">
                                          <p:stCondLst>
                                            <p:cond delay="0"/>
                                          </p:stCondLst>
                                        </p:cTn>
                                        <p:tgtEl>
                                          <p:spTgt spid="40"/>
                                        </p:tgtEl>
                                        <p:attrNameLst>
                                          <p:attrName>style.visibility</p:attrName>
                                        </p:attrNameLst>
                                      </p:cBhvr>
                                      <p:to>
                                        <p:strVal val="visible"/>
                                      </p:to>
                                    </p:set>
                                    <p:animEffect transition="in" filter="fade">
                                      <p:cBhvr>
                                        <p:cTn id="13" dur="500"/>
                                        <p:tgtEl>
                                          <p:spTgt spid="4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500"/>
                                        <p:tgtEl>
                                          <p:spTgt spid="39"/>
                                        </p:tgtEl>
                                      </p:cBhvr>
                                    </p:animEffect>
                                  </p:childTnLst>
                                </p:cTn>
                              </p:par>
                              <p:par>
                                <p:cTn id="17" presetID="10" presetClass="entr" presetSubtype="0" fill="hold" nodeType="withEffect">
                                  <p:stCondLst>
                                    <p:cond delay="0"/>
                                  </p:stCondLst>
                                  <p:childTnLst>
                                    <p:set>
                                      <p:cBhvr>
                                        <p:cTn id="18" dur="1" fill="hold">
                                          <p:stCondLst>
                                            <p:cond delay="0"/>
                                          </p:stCondLst>
                                        </p:cTn>
                                        <p:tgtEl>
                                          <p:spTgt spid="45"/>
                                        </p:tgtEl>
                                        <p:attrNameLst>
                                          <p:attrName>style.visibility</p:attrName>
                                        </p:attrNameLst>
                                      </p:cBhvr>
                                      <p:to>
                                        <p:strVal val="visible"/>
                                      </p:to>
                                    </p:set>
                                    <p:animEffect transition="in" filter="fade">
                                      <p:cBhvr>
                                        <p:cTn id="19" dur="500"/>
                                        <p:tgtEl>
                                          <p:spTgt spid="45"/>
                                        </p:tgtEl>
                                      </p:cBhvr>
                                    </p:animEffect>
                                  </p:childTnLst>
                                </p:cTn>
                              </p:par>
                              <p:par>
                                <p:cTn id="20" presetID="10" presetClass="entr" presetSubtype="0" fill="hold" nodeType="withEffect">
                                  <p:stCondLst>
                                    <p:cond delay="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childTnLst>
                                </p:cTn>
                              </p:par>
                              <p:par>
                                <p:cTn id="23" presetID="10" presetClass="entr" presetSubtype="0" fill="hold" nodeType="with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500"/>
                                        <p:tgtEl>
                                          <p:spTgt spid="42"/>
                                        </p:tgtEl>
                                      </p:cBhvr>
                                    </p:animEffect>
                                  </p:childTnLst>
                                </p:cTn>
                              </p:par>
                              <p:par>
                                <p:cTn id="26" presetID="10" presetClass="entr" presetSubtype="0" fill="hold" nodeType="with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fade">
                                      <p:cBhvr>
                                        <p:cTn id="28" dur="500"/>
                                        <p:tgtEl>
                                          <p:spTgt spid="4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52"/>
                                        </p:tgtEl>
                                        <p:attrNameLst>
                                          <p:attrName>style.visibility</p:attrName>
                                        </p:attrNameLst>
                                      </p:cBhvr>
                                      <p:to>
                                        <p:strVal val="visible"/>
                                      </p:to>
                                    </p:set>
                                    <p:animEffect transition="in" filter="fade">
                                      <p:cBhvr>
                                        <p:cTn id="34" dur="500"/>
                                        <p:tgtEl>
                                          <p:spTgt spid="52"/>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
                                            <p:txEl>
                                              <p:pRg st="0" end="0"/>
                                            </p:txEl>
                                          </p:spTgt>
                                        </p:tgtEl>
                                        <p:attrNameLst>
                                          <p:attrName>style.visibility</p:attrName>
                                        </p:attrNameLst>
                                      </p:cBhvr>
                                      <p:to>
                                        <p:strVal val="visible"/>
                                      </p:to>
                                    </p:set>
                                    <p:animEffect transition="in" filter="fade">
                                      <p:cBhvr>
                                        <p:cTn id="39" dur="500"/>
                                        <p:tgtEl>
                                          <p:spTgt spid="3">
                                            <p:txEl>
                                              <p:pRg st="0" end="0"/>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31"/>
                                        </p:tgtEl>
                                        <p:attrNameLst>
                                          <p:attrName>style.visibility</p:attrName>
                                        </p:attrNameLst>
                                      </p:cBhvr>
                                      <p:to>
                                        <p:strVal val="visible"/>
                                      </p:to>
                                    </p:set>
                                    <p:animEffect transition="in" filter="fade">
                                      <p:cBhvr>
                                        <p:cTn id="45" dur="500"/>
                                        <p:tgtEl>
                                          <p:spTgt spid="31"/>
                                        </p:tgtEl>
                                      </p:cBhvr>
                                    </p:animEffect>
                                  </p:childTnLst>
                                </p:cTn>
                              </p:par>
                              <p:par>
                                <p:cTn id="46" presetID="10" presetClass="entr" presetSubtype="0" fill="hold" nodeType="with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fade">
                                      <p:cBhvr>
                                        <p:cTn id="48" dur="500"/>
                                        <p:tgtEl>
                                          <p:spTgt spid="27"/>
                                        </p:tgtEl>
                                      </p:cBhvr>
                                    </p:animEffect>
                                  </p:childTnLst>
                                </p:cTn>
                              </p:par>
                              <p:par>
                                <p:cTn id="49" presetID="10" presetClass="entr" presetSubtype="0" fill="hold" nodeType="with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500"/>
                                        <p:tgtEl>
                                          <p:spTgt spid="25"/>
                                        </p:tgtEl>
                                      </p:cBhvr>
                                    </p:animEffect>
                                  </p:childTnLst>
                                </p:cTn>
                              </p:par>
                              <p:par>
                                <p:cTn id="52" presetID="10" presetClass="entr" presetSubtype="0" fill="hold" nodeType="with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500"/>
                                        <p:tgtEl>
                                          <p:spTgt spid="23"/>
                                        </p:tgtEl>
                                      </p:cBhvr>
                                    </p:animEffect>
                                  </p:childTnLst>
                                </p:cTn>
                              </p:par>
                              <p:par>
                                <p:cTn id="55" presetID="10" presetClass="entr" presetSubtype="0" fill="hold" nodeType="with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fade">
                                      <p:cBhvr>
                                        <p:cTn id="57" dur="500"/>
                                        <p:tgtEl>
                                          <p:spTgt spid="24"/>
                                        </p:tgtEl>
                                      </p:cBhvr>
                                    </p:animEffect>
                                  </p:childTnLst>
                                </p:cTn>
                              </p:par>
                              <p:par>
                                <p:cTn id="58" presetID="10" presetClass="entr" presetSubtype="0" fill="hold" nodeType="withEffect">
                                  <p:stCondLst>
                                    <p:cond delay="0"/>
                                  </p:stCondLst>
                                  <p:childTnLst>
                                    <p:set>
                                      <p:cBhvr>
                                        <p:cTn id="59" dur="1" fill="hold">
                                          <p:stCondLst>
                                            <p:cond delay="0"/>
                                          </p:stCondLst>
                                        </p:cTn>
                                        <p:tgtEl>
                                          <p:spTgt spid="26"/>
                                        </p:tgtEl>
                                        <p:attrNameLst>
                                          <p:attrName>style.visibility</p:attrName>
                                        </p:attrNameLst>
                                      </p:cBhvr>
                                      <p:to>
                                        <p:strVal val="visible"/>
                                      </p:to>
                                    </p:set>
                                    <p:animEffect transition="in" filter="fade">
                                      <p:cBhvr>
                                        <p:cTn id="60" dur="500"/>
                                        <p:tgtEl>
                                          <p:spTgt spid="26"/>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fade">
                                      <p:cBhvr>
                                        <p:cTn id="63" dur="500"/>
                                        <p:tgtEl>
                                          <p:spTgt spid="53"/>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fade">
                                      <p:cBhvr>
                                        <p:cTn id="66" dur="500"/>
                                        <p:tgtEl>
                                          <p:spTgt spid="19"/>
                                        </p:tgtEl>
                                      </p:cBhvr>
                                    </p:animEffect>
                                  </p:childTnLst>
                                </p:cTn>
                              </p:par>
                            </p:childTnLst>
                          </p:cTn>
                        </p:par>
                        <p:par>
                          <p:cTn id="67" fill="hold">
                            <p:stCondLst>
                              <p:cond delay="500"/>
                            </p:stCondLst>
                            <p:childTnLst>
                              <p:par>
                                <p:cTn id="68" presetID="10" presetClass="entr" presetSubtype="0"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fade">
                                      <p:cBhvr>
                                        <p:cTn id="70" dur="500"/>
                                        <p:tgtEl>
                                          <p:spTgt spid="56"/>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fade">
                                      <p:cBhvr>
                                        <p:cTn id="7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56" grpId="0" animBg="1"/>
      <p:bldP spid="52" grpId="0" animBg="1"/>
      <p:bldP spid="53" grpId="0" animBg="1"/>
      <p:bldP spid="31" grpId="0" animBg="1"/>
      <p:bldP spid="3" grpId="0" build="p"/>
      <p:bldP spid="13" grpId="0"/>
      <p:bldP spid="18" grpId="0" animBg="1"/>
      <p:bldP spid="19" grpId="0" animBg="1"/>
      <p:bldP spid="21" grpId="0"/>
      <p:bldP spid="3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円弧 27"/>
          <p:cNvSpPr/>
          <p:nvPr/>
        </p:nvSpPr>
        <p:spPr>
          <a:xfrm rot="10380000" flipH="1">
            <a:off x="655788" y="1685503"/>
            <a:ext cx="8947776" cy="4891313"/>
          </a:xfrm>
          <a:prstGeom prst="arc">
            <a:avLst>
              <a:gd name="adj1" fmla="val 8863330"/>
              <a:gd name="adj2" fmla="val 4892671"/>
            </a:avLst>
          </a:prstGeom>
          <a:ln w="139700">
            <a:gradFill>
              <a:gsLst>
                <a:gs pos="100000">
                  <a:schemeClr val="tx1">
                    <a:lumMod val="50000"/>
                    <a:lumOff val="50000"/>
                  </a:schemeClr>
                </a:gs>
                <a:gs pos="0">
                  <a:schemeClr val="bg1">
                    <a:lumMod val="50000"/>
                  </a:schemeClr>
                </a:gs>
                <a:gs pos="7000">
                  <a:schemeClr val="bg1">
                    <a:lumMod val="75000"/>
                  </a:schemeClr>
                </a:gs>
              </a:gsLst>
              <a:lin ang="5400000" scaled="1"/>
            </a:gradFill>
            <a:headEnd type="none" w="sm" len="med"/>
            <a:tailEnd type="triangle" w="med" len="lg"/>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US" sz="1050" kern="100">
                <a:effectLst/>
                <a:ea typeface="ＭＳ 明朝" panose="02020609040205080304" pitchFamily="17" charset="-128"/>
                <a:cs typeface="Times New Roman" panose="02020603050405020304" pitchFamily="18" charset="0"/>
              </a:rPr>
              <a:t> </a:t>
            </a:r>
            <a:endParaRPr lang="ja-JP" sz="1050" kern="100">
              <a:effectLst/>
              <a:ea typeface="ＭＳ 明朝" panose="02020609040205080304" pitchFamily="17" charset="-128"/>
              <a:cs typeface="Times New Roman" panose="02020603050405020304" pitchFamily="18" charset="0"/>
            </a:endParaRPr>
          </a:p>
        </p:txBody>
      </p:sp>
      <p:sp>
        <p:nvSpPr>
          <p:cNvPr id="2" name="タイトル 1"/>
          <p:cNvSpPr>
            <a:spLocks noGrp="1"/>
          </p:cNvSpPr>
          <p:nvPr>
            <p:ph type="title"/>
          </p:nvPr>
        </p:nvSpPr>
        <p:spPr/>
        <p:txBody>
          <a:bodyPr/>
          <a:lstStyle/>
          <a:p>
            <a:r>
              <a:rPr lang="ja-JP" altLang="en-US" dirty="0"/>
              <a:t>２－１（３） </a:t>
            </a:r>
            <a:r>
              <a:rPr lang="en-US" altLang="ja-JP" dirty="0"/>
              <a:t/>
            </a:r>
            <a:br>
              <a:rPr lang="en-US" altLang="ja-JP" dirty="0"/>
            </a:br>
            <a:r>
              <a:rPr lang="ja-JP" altLang="en-US" dirty="0"/>
              <a:t>「困りごと」とともに変化してきた地区社協の活動</a:t>
            </a:r>
            <a:endParaRPr kumimoji="1" lang="ja-JP" altLang="en-US" dirty="0"/>
          </a:p>
        </p:txBody>
      </p:sp>
      <p:sp>
        <p:nvSpPr>
          <p:cNvPr id="4" name="スライド番号プレースホルダー 3"/>
          <p:cNvSpPr>
            <a:spLocks noGrp="1"/>
          </p:cNvSpPr>
          <p:nvPr>
            <p:ph type="sldNum" sz="quarter" idx="12"/>
          </p:nvPr>
        </p:nvSpPr>
        <p:spPr/>
        <p:txBody>
          <a:bodyPr/>
          <a:lstStyle/>
          <a:p>
            <a:fld id="{FBAD407A-FBE4-4239-8277-D9B7489C8BE5}" type="slidenum">
              <a:rPr kumimoji="1" lang="ja-JP" altLang="en-US" smtClean="0"/>
              <a:t>8</a:t>
            </a:fld>
            <a:endParaRPr kumimoji="1" lang="ja-JP" altLang="en-US"/>
          </a:p>
        </p:txBody>
      </p:sp>
      <p:sp>
        <p:nvSpPr>
          <p:cNvPr id="21" name="円/楕円 20"/>
          <p:cNvSpPr/>
          <p:nvPr/>
        </p:nvSpPr>
        <p:spPr>
          <a:xfrm>
            <a:off x="6907091" y="1219214"/>
            <a:ext cx="5059082" cy="2293563"/>
          </a:xfrm>
          <a:prstGeom prst="ellipse">
            <a:avLst/>
          </a:prstGeom>
          <a:gradFill flip="none" rotWithShape="1">
            <a:gsLst>
              <a:gs pos="100000">
                <a:schemeClr val="accent1">
                  <a:lumMod val="20000"/>
                  <a:lumOff val="80000"/>
                </a:schemeClr>
              </a:gs>
              <a:gs pos="0">
                <a:schemeClr val="accent1">
                  <a:lumMod val="60000"/>
                  <a:lumOff val="4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ja-JP" altLang="en-US"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◆どれも大切</a:t>
            </a:r>
            <a:endParaRPr lang="en-US" altLang="ja-JP"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◆色々な取組が影響しあって</a:t>
            </a:r>
            <a:endParaRPr kumimoji="1" lang="en-US" altLang="ja-JP"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よいものになっていく</a:t>
            </a:r>
            <a:endParaRPr kumimoji="1" lang="en-US" altLang="ja-JP"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◆発展の順番は色々でよい</a:t>
            </a:r>
          </a:p>
        </p:txBody>
      </p:sp>
      <p:sp>
        <p:nvSpPr>
          <p:cNvPr id="22" name="円/楕円 21"/>
          <p:cNvSpPr/>
          <p:nvPr/>
        </p:nvSpPr>
        <p:spPr>
          <a:xfrm>
            <a:off x="10103522" y="136371"/>
            <a:ext cx="1701800" cy="8509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600" dirty="0">
                <a:solidFill>
                  <a:schemeClr val="tx1"/>
                </a:solidFill>
                <a:latin typeface="+mj-ea"/>
                <a:ea typeface="+mj-ea"/>
              </a:rPr>
              <a:t>P.</a:t>
            </a:r>
            <a:r>
              <a:rPr kumimoji="1" lang="ja-JP" altLang="en-US" sz="3600" dirty="0">
                <a:solidFill>
                  <a:schemeClr val="tx1"/>
                </a:solidFill>
                <a:latin typeface="+mj-ea"/>
                <a:ea typeface="+mj-ea"/>
              </a:rPr>
              <a:t>６</a:t>
            </a:r>
          </a:p>
        </p:txBody>
      </p:sp>
      <p:sp>
        <p:nvSpPr>
          <p:cNvPr id="13" name="テキスト ボックス 1856"/>
          <p:cNvSpPr txBox="1"/>
          <p:nvPr/>
        </p:nvSpPr>
        <p:spPr>
          <a:xfrm>
            <a:off x="155983" y="1551189"/>
            <a:ext cx="4558257" cy="1474086"/>
          </a:xfrm>
          <a:prstGeom prst="rect">
            <a:avLst/>
          </a:prstGeom>
          <a:solidFill>
            <a:schemeClr val="lt1"/>
          </a:solidFill>
          <a:ln w="3175">
            <a:solidFill>
              <a:schemeClr val="tx1">
                <a:lumMod val="50000"/>
                <a:lumOff val="50000"/>
              </a:schemeClr>
            </a:solidFill>
          </a:ln>
          <a:effectLst>
            <a:outerShdw blurRad="50800" dist="38100" dir="2700000" algn="tl" rotWithShape="0">
              <a:prstClr val="black">
                <a:alpha val="40000"/>
              </a:prstClr>
            </a:outerShdw>
          </a:effectLst>
        </p:spPr>
        <p:style>
          <a:lnRef idx="0">
            <a:schemeClr val="accent1"/>
          </a:lnRef>
          <a:fillRef idx="0">
            <a:schemeClr val="accent1"/>
          </a:fillRef>
          <a:effectRef idx="0">
            <a:schemeClr val="accent1"/>
          </a:effectRef>
          <a:fontRef idx="minor">
            <a:schemeClr val="dk1"/>
          </a:fontRef>
        </p:style>
        <p:txBody>
          <a:bodyPr rot="0" spcFirstLastPara="0" vert="horz" wrap="square" lIns="144000" tIns="108000" rIns="108000" bIns="36000" numCol="1" spcCol="0" rtlCol="0" fromWordArt="0" anchor="t" anchorCtr="0" forceAA="0" compatLnSpc="1">
            <a:prstTxWarp prst="textNoShape">
              <a:avLst/>
            </a:prstTxWarp>
            <a:noAutofit/>
          </a:bodyPr>
          <a:lstStyle/>
          <a:p>
            <a:pPr algn="just">
              <a:lnSpc>
                <a:spcPts val="2400"/>
              </a:lnSpc>
              <a:spcAft>
                <a:spcPts val="0"/>
              </a:spcAft>
            </a:pPr>
            <a:r>
              <a:rPr lang="en-US" sz="2200" kern="100" dirty="0">
                <a:effectLst/>
                <a:latin typeface="Meiryo UI" panose="020B0604030504040204" pitchFamily="50" charset="-128"/>
                <a:ea typeface="ＭＳ 明朝" panose="02020609040205080304" pitchFamily="17" charset="-128"/>
                <a:cs typeface="Times New Roman" panose="02020603050405020304" pitchFamily="18" charset="0"/>
              </a:rPr>
              <a:t> </a:t>
            </a:r>
            <a:endParaRPr lang="ja-JP" sz="2200" kern="100" dirty="0">
              <a:effectLst/>
              <a:ea typeface="ＭＳ 明朝" panose="02020609040205080304" pitchFamily="17" charset="-128"/>
              <a:cs typeface="Times New Roman" panose="02020603050405020304" pitchFamily="18" charset="0"/>
            </a:endParaRPr>
          </a:p>
          <a:p>
            <a:pPr algn="just">
              <a:lnSpc>
                <a:spcPts val="2400"/>
              </a:lnSpc>
              <a:spcAft>
                <a:spcPts val="0"/>
              </a:spcAft>
            </a:pPr>
            <a:r>
              <a:rPr lang="ja-JP" altLang="en-US" sz="2200" kern="100" dirty="0">
                <a:effectLst/>
                <a:ea typeface="Meiryo UI" panose="020B0604030504040204" pitchFamily="50" charset="-128"/>
                <a:cs typeface="Times New Roman" panose="02020603050405020304" pitchFamily="18" charset="0"/>
              </a:rPr>
              <a:t>祭り</a:t>
            </a:r>
            <a:r>
              <a:rPr lang="ja-JP" sz="2200" kern="100" dirty="0">
                <a:effectLst/>
                <a:ea typeface="Meiryo UI" panose="020B0604030504040204" pitchFamily="50" charset="-128"/>
                <a:cs typeface="Times New Roman" panose="02020603050405020304" pitchFamily="18" charset="0"/>
              </a:rPr>
              <a:t>、運動会、敬老会、交流会、</a:t>
            </a:r>
            <a:endParaRPr lang="en-US" altLang="ja-JP" sz="2200" kern="100" dirty="0">
              <a:effectLst/>
              <a:ea typeface="Meiryo UI" panose="020B0604030504040204" pitchFamily="50" charset="-128"/>
              <a:cs typeface="Times New Roman" panose="02020603050405020304" pitchFamily="18" charset="0"/>
            </a:endParaRPr>
          </a:p>
          <a:p>
            <a:pPr algn="just">
              <a:lnSpc>
                <a:spcPts val="2400"/>
              </a:lnSpc>
              <a:spcAft>
                <a:spcPts val="0"/>
              </a:spcAft>
            </a:pPr>
            <a:r>
              <a:rPr lang="ja-JP" sz="2200" kern="100" dirty="0">
                <a:effectLst/>
                <a:ea typeface="Meiryo UI" panose="020B0604030504040204" pitchFamily="50" charset="-128"/>
                <a:cs typeface="Times New Roman" panose="02020603050405020304" pitchFamily="18" charset="0"/>
              </a:rPr>
              <a:t>講演会など</a:t>
            </a:r>
            <a:endParaRPr lang="ja-JP" sz="2200" kern="100" dirty="0">
              <a:effectLst/>
              <a:ea typeface="ＭＳ 明朝" panose="02020609040205080304" pitchFamily="17" charset="-128"/>
              <a:cs typeface="Times New Roman" panose="02020603050405020304" pitchFamily="18" charset="0"/>
            </a:endParaRPr>
          </a:p>
        </p:txBody>
      </p:sp>
      <p:sp>
        <p:nvSpPr>
          <p:cNvPr id="14" name="テキスト ボックス 216"/>
          <p:cNvSpPr txBox="1"/>
          <p:nvPr/>
        </p:nvSpPr>
        <p:spPr>
          <a:xfrm>
            <a:off x="162333" y="1269950"/>
            <a:ext cx="4558257" cy="504000"/>
          </a:xfrm>
          <a:prstGeom prst="rect">
            <a:avLst/>
          </a:prstGeom>
          <a:solidFill>
            <a:schemeClr val="tx1">
              <a:lumMod val="50000"/>
              <a:lumOff val="50000"/>
            </a:schemeClr>
          </a:solidFill>
          <a:ln w="3175">
            <a:solidFill>
              <a:schemeClr val="tx1">
                <a:lumMod val="85000"/>
                <a:lumOff val="15000"/>
              </a:schemeClr>
            </a:solid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txBody>
          <a:bodyPr rot="0" spcFirstLastPara="0" vert="horz" wrap="square" lIns="36000" tIns="36000" rIns="36000" bIns="36000" numCol="1" spcCol="0" rtlCol="0" fromWordArt="0" anchor="ctr" anchorCtr="0" forceAA="0" compatLnSpc="1">
            <a:prstTxWarp prst="textNoShape">
              <a:avLst/>
            </a:prstTxWarp>
            <a:noAutofit/>
          </a:bodyPr>
          <a:lstStyle>
            <a:defPPr>
              <a:defRPr lang="ja-JP"/>
            </a:defPPr>
            <a:lvl1pPr indent="85725">
              <a:lnSpc>
                <a:spcPts val="3000"/>
              </a:lnSpc>
              <a:spcAft>
                <a:spcPts val="0"/>
              </a:spcAft>
              <a:defRPr sz="2800" b="1" kern="100">
                <a:solidFill>
                  <a:srgbClr val="FFFFFF"/>
                </a:solidFill>
                <a:effectLst/>
                <a:latin typeface="Century" panose="02040604050505020304" pitchFamily="18" charset="0"/>
                <a:ea typeface="Meiryo UI" panose="020B0604030504040204" pitchFamily="50" charset="-128"/>
                <a:cs typeface="Times New Roman" panose="02020603050405020304" pitchFamily="18" charset="0"/>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ja-JP" sz="2600" dirty="0"/>
              <a:t>地域全体を盛り上げるイベント</a:t>
            </a:r>
          </a:p>
        </p:txBody>
      </p:sp>
      <p:sp>
        <p:nvSpPr>
          <p:cNvPr id="15" name="テキスト ボックス 222"/>
          <p:cNvSpPr txBox="1"/>
          <p:nvPr/>
        </p:nvSpPr>
        <p:spPr>
          <a:xfrm>
            <a:off x="479947" y="3114483"/>
            <a:ext cx="5189333" cy="1532320"/>
          </a:xfrm>
          <a:prstGeom prst="rect">
            <a:avLst/>
          </a:prstGeom>
          <a:solidFill>
            <a:schemeClr val="lt1"/>
          </a:solidFill>
          <a:ln w="3175">
            <a:solidFill>
              <a:schemeClr val="tx1">
                <a:lumMod val="50000"/>
                <a:lumOff val="50000"/>
              </a:schemeClr>
            </a:solidFill>
          </a:ln>
          <a:effectLst>
            <a:outerShdw blurRad="50800" dist="38100" dir="2700000" algn="tl" rotWithShape="0">
              <a:prstClr val="black">
                <a:alpha val="40000"/>
              </a:prstClr>
            </a:outerShdw>
          </a:effectLst>
        </p:spPr>
        <p:style>
          <a:lnRef idx="0">
            <a:schemeClr val="accent1"/>
          </a:lnRef>
          <a:fillRef idx="0">
            <a:schemeClr val="accent1"/>
          </a:fillRef>
          <a:effectRef idx="0">
            <a:schemeClr val="accent1"/>
          </a:effectRef>
          <a:fontRef idx="minor">
            <a:schemeClr val="dk1"/>
          </a:fontRef>
        </p:style>
        <p:txBody>
          <a:bodyPr rot="0" spcFirstLastPara="0" vert="horz" wrap="square" lIns="144000" tIns="72000" rIns="108000" bIns="36000" numCol="1" spcCol="0" rtlCol="0" fromWordArt="0" anchor="t" anchorCtr="0" forceAA="0" compatLnSpc="1">
            <a:prstTxWarp prst="textNoShape">
              <a:avLst/>
            </a:prstTxWarp>
            <a:noAutofit/>
          </a:bodyPr>
          <a:lstStyle/>
          <a:p>
            <a:pPr algn="just">
              <a:lnSpc>
                <a:spcPts val="2400"/>
              </a:lnSpc>
              <a:spcAft>
                <a:spcPts val="0"/>
              </a:spcAft>
            </a:pPr>
            <a:r>
              <a:rPr lang="en-US" sz="2200" kern="100" dirty="0">
                <a:effectLst/>
                <a:latin typeface="Meiryo UI" panose="020B0604030504040204" pitchFamily="50" charset="-128"/>
                <a:ea typeface="ＭＳ 明朝" panose="02020609040205080304" pitchFamily="17" charset="-128"/>
                <a:cs typeface="Times New Roman" panose="02020603050405020304" pitchFamily="18" charset="0"/>
              </a:rPr>
              <a:t> </a:t>
            </a:r>
            <a:endParaRPr lang="ja-JP" sz="2200" kern="100" dirty="0">
              <a:effectLst/>
              <a:ea typeface="ＭＳ 明朝" panose="02020609040205080304" pitchFamily="17" charset="-128"/>
              <a:cs typeface="Times New Roman" panose="02020603050405020304" pitchFamily="18" charset="0"/>
            </a:endParaRPr>
          </a:p>
          <a:p>
            <a:pPr algn="just">
              <a:lnSpc>
                <a:spcPts val="2400"/>
              </a:lnSpc>
              <a:spcAft>
                <a:spcPts val="0"/>
              </a:spcAft>
            </a:pPr>
            <a:r>
              <a:rPr lang="ja-JP" sz="2200" kern="100" dirty="0">
                <a:effectLst/>
                <a:ea typeface="Meiryo UI" panose="020B0604030504040204" pitchFamily="50" charset="-128"/>
                <a:cs typeface="Times New Roman" panose="02020603050405020304" pitchFamily="18" charset="0"/>
              </a:rPr>
              <a:t>高齢者サロン、高齢者会食会など</a:t>
            </a:r>
            <a:endParaRPr lang="ja-JP" sz="2200" kern="100" dirty="0">
              <a:effectLst/>
              <a:ea typeface="ＭＳ 明朝" panose="02020609040205080304" pitchFamily="17" charset="-128"/>
              <a:cs typeface="Times New Roman" panose="02020603050405020304" pitchFamily="18" charset="0"/>
            </a:endParaRPr>
          </a:p>
          <a:p>
            <a:pPr algn="just">
              <a:lnSpc>
                <a:spcPts val="2400"/>
              </a:lnSpc>
              <a:spcAft>
                <a:spcPts val="0"/>
              </a:spcAft>
            </a:pPr>
            <a:r>
              <a:rPr lang="ja-JP" altLang="en-US" sz="2200" kern="100" dirty="0">
                <a:effectLst/>
                <a:ea typeface="Meiryo UI" panose="020B0604030504040204" pitchFamily="50" charset="-128"/>
                <a:cs typeface="Times New Roman" panose="02020603050405020304" pitchFamily="18" charset="0"/>
              </a:rPr>
              <a:t>　→</a:t>
            </a:r>
            <a:r>
              <a:rPr lang="ja-JP" sz="2200" kern="100" dirty="0">
                <a:effectLst/>
                <a:ea typeface="Meiryo UI" panose="020B0604030504040204" pitchFamily="50" charset="-128"/>
                <a:cs typeface="Times New Roman" panose="02020603050405020304" pitchFamily="18" charset="0"/>
              </a:rPr>
              <a:t>子育てサロン、誰でもサロンなど</a:t>
            </a:r>
            <a:r>
              <a:rPr lang="ja-JP" altLang="en-US" sz="2200" kern="100" dirty="0">
                <a:effectLst/>
                <a:ea typeface="Meiryo UI" panose="020B0604030504040204" pitchFamily="50" charset="-128"/>
                <a:cs typeface="Times New Roman" panose="02020603050405020304" pitchFamily="18" charset="0"/>
              </a:rPr>
              <a:t>へ</a:t>
            </a:r>
            <a:endParaRPr lang="ja-JP" sz="2200" kern="100" dirty="0">
              <a:effectLst/>
              <a:ea typeface="ＭＳ 明朝" panose="02020609040205080304" pitchFamily="17" charset="-128"/>
              <a:cs typeface="Times New Roman" panose="02020603050405020304" pitchFamily="18" charset="0"/>
            </a:endParaRPr>
          </a:p>
        </p:txBody>
      </p:sp>
      <p:sp>
        <p:nvSpPr>
          <p:cNvPr id="23" name="テキスト ボックス 1382"/>
          <p:cNvSpPr txBox="1"/>
          <p:nvPr/>
        </p:nvSpPr>
        <p:spPr>
          <a:xfrm>
            <a:off x="483122" y="2794782"/>
            <a:ext cx="5189333" cy="504000"/>
          </a:xfrm>
          <a:prstGeom prst="rect">
            <a:avLst/>
          </a:prstGeom>
          <a:solidFill>
            <a:schemeClr val="tx1">
              <a:lumMod val="75000"/>
              <a:lumOff val="25000"/>
            </a:schemeClr>
          </a:solidFill>
          <a:ln w="3175">
            <a:solidFill>
              <a:schemeClr val="tx1">
                <a:lumMod val="75000"/>
                <a:lumOff val="25000"/>
              </a:schemeClr>
            </a:solid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txBody>
          <a:bodyPr rot="0" spcFirstLastPara="0" vert="horz" wrap="square" lIns="36000" tIns="0" rIns="36000" bIns="0" numCol="1" spcCol="0" rtlCol="0" fromWordArt="0" anchor="ctr" anchorCtr="0" forceAA="0" compatLnSpc="1">
            <a:prstTxWarp prst="textNoShape">
              <a:avLst/>
            </a:prstTxWarp>
            <a:noAutofit/>
          </a:bodyPr>
          <a:lstStyle/>
          <a:p>
            <a:pPr indent="82550" algn="l">
              <a:lnSpc>
                <a:spcPts val="3000"/>
              </a:lnSpc>
              <a:spcAft>
                <a:spcPts val="0"/>
              </a:spcAft>
            </a:pPr>
            <a:r>
              <a:rPr lang="ja-JP" sz="2600" b="1" kern="100" dirty="0">
                <a:solidFill>
                  <a:srgbClr val="FFFFFF"/>
                </a:solidFill>
                <a:effectLst/>
                <a:latin typeface="Century" panose="02040604050505020304" pitchFamily="18" charset="0"/>
                <a:ea typeface="Meiryo UI" panose="020B0604030504040204" pitchFamily="50" charset="-128"/>
                <a:cs typeface="Times New Roman" panose="02020603050405020304" pitchFamily="18" charset="0"/>
              </a:rPr>
              <a:t>困っている人を対象に</a:t>
            </a:r>
            <a:r>
              <a:rPr lang="ja-JP" sz="2600" b="1" kern="100" dirty="0">
                <a:solidFill>
                  <a:srgbClr val="FFFFFF"/>
                </a:solidFill>
                <a:latin typeface="Century" panose="02040604050505020304" pitchFamily="18" charset="0"/>
                <a:ea typeface="Meiryo UI" panose="020B0604030504040204" pitchFamily="50" charset="-128"/>
                <a:cs typeface="Times New Roman" panose="02020603050405020304" pitchFamily="18" charset="0"/>
              </a:rPr>
              <a:t>した</a:t>
            </a:r>
            <a:r>
              <a:rPr lang="ja-JP" sz="2600" b="1" kern="100" dirty="0">
                <a:solidFill>
                  <a:srgbClr val="FFFFFF"/>
                </a:solidFill>
                <a:effectLst/>
                <a:latin typeface="Century" panose="02040604050505020304" pitchFamily="18" charset="0"/>
                <a:ea typeface="Meiryo UI" panose="020B0604030504040204" pitchFamily="50" charset="-128"/>
                <a:cs typeface="Times New Roman" panose="02020603050405020304" pitchFamily="18" charset="0"/>
              </a:rPr>
              <a:t>交流の場</a:t>
            </a:r>
            <a:endParaRPr lang="ja-JP" sz="26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24" name="テキスト ボックス 221"/>
          <p:cNvSpPr txBox="1"/>
          <p:nvPr/>
        </p:nvSpPr>
        <p:spPr>
          <a:xfrm>
            <a:off x="1151802" y="4714002"/>
            <a:ext cx="5060241" cy="1452518"/>
          </a:xfrm>
          <a:prstGeom prst="rect">
            <a:avLst/>
          </a:prstGeom>
          <a:solidFill>
            <a:schemeClr val="lt1"/>
          </a:solidFill>
          <a:ln w="3175">
            <a:solidFill>
              <a:schemeClr val="tx1">
                <a:lumMod val="50000"/>
                <a:lumOff val="50000"/>
              </a:schemeClr>
            </a:solidFill>
          </a:ln>
          <a:effectLst>
            <a:outerShdw blurRad="50800" dist="38100" dir="2700000" algn="tl" rotWithShape="0">
              <a:prstClr val="black">
                <a:alpha val="40000"/>
              </a:prstClr>
            </a:outerShdw>
          </a:effectLst>
        </p:spPr>
        <p:style>
          <a:lnRef idx="0">
            <a:schemeClr val="accent1"/>
          </a:lnRef>
          <a:fillRef idx="0">
            <a:schemeClr val="accent1"/>
          </a:fillRef>
          <a:effectRef idx="0">
            <a:schemeClr val="accent1"/>
          </a:effectRef>
          <a:fontRef idx="minor">
            <a:schemeClr val="dk1"/>
          </a:fontRef>
        </p:style>
        <p:txBody>
          <a:bodyPr rot="0" spcFirstLastPara="0" vert="horz" wrap="square" lIns="144000" tIns="72000" rIns="108000" bIns="36000" numCol="1" spcCol="0" rtlCol="0" fromWordArt="0" anchor="t" anchorCtr="0" forceAA="0" compatLnSpc="1">
            <a:prstTxWarp prst="textNoShape">
              <a:avLst/>
            </a:prstTxWarp>
            <a:noAutofit/>
          </a:bodyPr>
          <a:lstStyle/>
          <a:p>
            <a:pPr algn="just">
              <a:lnSpc>
                <a:spcPts val="2800"/>
              </a:lnSpc>
              <a:spcAft>
                <a:spcPts val="0"/>
              </a:spcAft>
            </a:pPr>
            <a:r>
              <a:rPr lang="en-US" sz="2400" kern="100" dirty="0">
                <a:effectLst/>
                <a:latin typeface="Meiryo UI" panose="020B0604030504040204" pitchFamily="50" charset="-128"/>
                <a:ea typeface="ＭＳ 明朝" panose="02020609040205080304" pitchFamily="17" charset="-128"/>
                <a:cs typeface="Times New Roman" panose="02020603050405020304" pitchFamily="18" charset="0"/>
              </a:rPr>
              <a:t> </a:t>
            </a:r>
            <a:endParaRPr lang="ja-JP" sz="2400" kern="100" dirty="0">
              <a:effectLst/>
              <a:ea typeface="ＭＳ 明朝" panose="02020609040205080304" pitchFamily="17" charset="-128"/>
              <a:cs typeface="Times New Roman" panose="02020603050405020304" pitchFamily="18" charset="0"/>
            </a:endParaRPr>
          </a:p>
          <a:p>
            <a:pPr algn="just">
              <a:lnSpc>
                <a:spcPts val="2800"/>
              </a:lnSpc>
              <a:spcAft>
                <a:spcPts val="0"/>
              </a:spcAft>
            </a:pPr>
            <a:r>
              <a:rPr lang="ja-JP" sz="2400" kern="100" dirty="0">
                <a:effectLst/>
                <a:ea typeface="Meiryo UI" panose="020B0604030504040204" pitchFamily="50" charset="-128"/>
                <a:cs typeface="Times New Roman" panose="02020603050405020304" pitchFamily="18" charset="0"/>
              </a:rPr>
              <a:t>配食サービス、植木ボランティア、</a:t>
            </a:r>
            <a:endParaRPr lang="en-US" altLang="ja-JP" sz="2400" kern="100" dirty="0">
              <a:effectLst/>
              <a:ea typeface="Meiryo UI" panose="020B0604030504040204" pitchFamily="50" charset="-128"/>
              <a:cs typeface="Times New Roman" panose="02020603050405020304" pitchFamily="18" charset="0"/>
            </a:endParaRPr>
          </a:p>
          <a:p>
            <a:pPr algn="just">
              <a:lnSpc>
                <a:spcPts val="2800"/>
              </a:lnSpc>
              <a:spcAft>
                <a:spcPts val="0"/>
              </a:spcAft>
            </a:pPr>
            <a:r>
              <a:rPr lang="ja-JP" sz="2400" kern="100" dirty="0">
                <a:effectLst/>
                <a:ea typeface="Meiryo UI" panose="020B0604030504040204" pitchFamily="50" charset="-128"/>
                <a:cs typeface="Times New Roman" panose="02020603050405020304" pitchFamily="18" charset="0"/>
              </a:rPr>
              <a:t>安否確認など</a:t>
            </a:r>
            <a:endParaRPr lang="ja-JP" sz="2400" kern="100" dirty="0">
              <a:effectLst/>
              <a:ea typeface="ＭＳ 明朝" panose="02020609040205080304" pitchFamily="17" charset="-128"/>
              <a:cs typeface="Times New Roman" panose="02020603050405020304" pitchFamily="18" charset="0"/>
            </a:endParaRPr>
          </a:p>
        </p:txBody>
      </p:sp>
      <p:sp>
        <p:nvSpPr>
          <p:cNvPr id="25" name="テキスト ボックス 1891"/>
          <p:cNvSpPr txBox="1"/>
          <p:nvPr/>
        </p:nvSpPr>
        <p:spPr>
          <a:xfrm>
            <a:off x="1162597" y="4344351"/>
            <a:ext cx="5060241" cy="648000"/>
          </a:xfrm>
          <a:prstGeom prst="rect">
            <a:avLst/>
          </a:prstGeom>
          <a:solidFill>
            <a:schemeClr val="tx1">
              <a:lumMod val="85000"/>
              <a:lumOff val="15000"/>
            </a:schemeClr>
          </a:solidFill>
          <a:ln w="3175">
            <a:solidFill>
              <a:schemeClr val="tx1">
                <a:lumMod val="85000"/>
                <a:lumOff val="15000"/>
              </a:schemeClr>
            </a:solid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txBody>
          <a:bodyPr rot="0" spcFirstLastPara="0" vert="horz" wrap="square" lIns="36000" tIns="36000" rIns="36000" bIns="36000" numCol="1" spcCol="0" rtlCol="0" fromWordArt="0" anchor="ctr" anchorCtr="0" forceAA="0" compatLnSpc="1">
            <a:prstTxWarp prst="textNoShape">
              <a:avLst/>
            </a:prstTxWarp>
            <a:noAutofit/>
          </a:bodyPr>
          <a:lstStyle/>
          <a:p>
            <a:pPr indent="85725" algn="l">
              <a:lnSpc>
                <a:spcPts val="3200"/>
              </a:lnSpc>
              <a:spcAft>
                <a:spcPts val="0"/>
              </a:spcAft>
            </a:pPr>
            <a:r>
              <a:rPr lang="ja-JP" sz="3200" b="1" kern="100" dirty="0">
                <a:solidFill>
                  <a:srgbClr val="FFFFFF"/>
                </a:solidFill>
                <a:effectLst/>
                <a:latin typeface="Century" panose="02040604050505020304" pitchFamily="18" charset="0"/>
                <a:ea typeface="Meiryo UI" panose="020B0604030504040204" pitchFamily="50" charset="-128"/>
                <a:cs typeface="Times New Roman" panose="02020603050405020304" pitchFamily="18" charset="0"/>
              </a:rPr>
              <a:t>地域での生活を支える活動</a:t>
            </a:r>
            <a:endParaRPr lang="ja-JP" sz="24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26" name="テキスト ボックス 218"/>
          <p:cNvSpPr txBox="1"/>
          <p:nvPr/>
        </p:nvSpPr>
        <p:spPr>
          <a:xfrm>
            <a:off x="6097021" y="4077850"/>
            <a:ext cx="5868000" cy="2664000"/>
          </a:xfrm>
          <a:prstGeom prst="rect">
            <a:avLst/>
          </a:prstGeom>
          <a:solidFill>
            <a:schemeClr val="lt1"/>
          </a:solidFill>
          <a:ln w="3175">
            <a:solidFill>
              <a:schemeClr val="tx1">
                <a:lumMod val="50000"/>
                <a:lumOff val="50000"/>
              </a:schemeClr>
            </a:solidFill>
          </a:ln>
          <a:effectLst>
            <a:outerShdw blurRad="50800" dist="38100" dir="2700000" algn="tl" rotWithShape="0">
              <a:prstClr val="black">
                <a:alpha val="40000"/>
              </a:prstClr>
            </a:outerShdw>
          </a:effectLst>
        </p:spPr>
        <p:style>
          <a:lnRef idx="0">
            <a:schemeClr val="accent1"/>
          </a:lnRef>
          <a:fillRef idx="0">
            <a:schemeClr val="accent1"/>
          </a:fillRef>
          <a:effectRef idx="0">
            <a:schemeClr val="accent1"/>
          </a:effectRef>
          <a:fontRef idx="minor">
            <a:schemeClr val="dk1"/>
          </a:fontRef>
        </p:style>
        <p:txBody>
          <a:bodyPr rot="0" spcFirstLastPara="0" vert="horz" wrap="square" lIns="144000" tIns="72000" rIns="108000" bIns="36000" numCol="1" spcCol="0" rtlCol="0" fromWordArt="0" anchor="t" anchorCtr="0" forceAA="0" compatLnSpc="1">
            <a:prstTxWarp prst="textNoShape">
              <a:avLst/>
            </a:prstTxWarp>
            <a:noAutofit/>
          </a:bodyPr>
          <a:lstStyle/>
          <a:p>
            <a:pPr algn="just">
              <a:lnSpc>
                <a:spcPts val="3200"/>
              </a:lnSpc>
              <a:spcAft>
                <a:spcPts val="0"/>
              </a:spcAft>
            </a:pPr>
            <a:r>
              <a:rPr lang="en-US" sz="2800" kern="100" dirty="0">
                <a:solidFill>
                  <a:srgbClr val="000000"/>
                </a:solidFill>
                <a:effectLst/>
                <a:latin typeface="Meiryo UI" panose="020B0604030504040204" pitchFamily="50" charset="-128"/>
                <a:ea typeface="ＭＳ 明朝" panose="02020609040205080304" pitchFamily="17" charset="-128"/>
                <a:cs typeface="Times New Roman" panose="02020603050405020304" pitchFamily="18" charset="0"/>
              </a:rPr>
              <a:t> </a:t>
            </a:r>
            <a:endParaRPr lang="ja-JP" sz="2800" kern="100" dirty="0">
              <a:effectLst/>
              <a:ea typeface="ＭＳ 明朝" panose="02020609040205080304" pitchFamily="17" charset="-128"/>
              <a:cs typeface="Times New Roman" panose="02020603050405020304" pitchFamily="18" charset="0"/>
            </a:endParaRPr>
          </a:p>
          <a:p>
            <a:pPr algn="just">
              <a:lnSpc>
                <a:spcPts val="3200"/>
              </a:lnSpc>
              <a:spcAft>
                <a:spcPts val="0"/>
              </a:spcAft>
            </a:pPr>
            <a:r>
              <a:rPr lang="ja-JP" sz="2800" kern="100" dirty="0">
                <a:solidFill>
                  <a:srgbClr val="000000"/>
                </a:solidFill>
                <a:effectLst/>
                <a:ea typeface="Meiryo UI" panose="020B0604030504040204" pitchFamily="50" charset="-128"/>
                <a:cs typeface="Times New Roman" panose="02020603050405020304" pitchFamily="18" charset="0"/>
              </a:rPr>
              <a:t>一人ひとりの困りごとについて、</a:t>
            </a:r>
            <a:endParaRPr lang="en-US" altLang="ja-JP" sz="2800" kern="100" dirty="0">
              <a:solidFill>
                <a:srgbClr val="000000"/>
              </a:solidFill>
              <a:effectLst/>
              <a:ea typeface="Meiryo UI" panose="020B0604030504040204" pitchFamily="50" charset="-128"/>
              <a:cs typeface="Times New Roman" panose="02020603050405020304" pitchFamily="18" charset="0"/>
            </a:endParaRPr>
          </a:p>
          <a:p>
            <a:pPr algn="just">
              <a:lnSpc>
                <a:spcPts val="3200"/>
              </a:lnSpc>
              <a:spcAft>
                <a:spcPts val="0"/>
              </a:spcAft>
            </a:pPr>
            <a:r>
              <a:rPr lang="ja-JP" sz="2800" kern="100" dirty="0">
                <a:solidFill>
                  <a:srgbClr val="000000"/>
                </a:solidFill>
                <a:effectLst/>
                <a:ea typeface="Meiryo UI" panose="020B0604030504040204" pitchFamily="50" charset="-128"/>
                <a:cs typeface="Times New Roman" panose="02020603050405020304" pitchFamily="18" charset="0"/>
              </a:rPr>
              <a:t>地域と専門職が協力しあって取り組む</a:t>
            </a:r>
            <a:endParaRPr lang="ja-JP" sz="2800" kern="100" dirty="0">
              <a:effectLst/>
              <a:ea typeface="ＭＳ 明朝" panose="02020609040205080304" pitchFamily="17" charset="-128"/>
              <a:cs typeface="Times New Roman" panose="02020603050405020304" pitchFamily="18" charset="0"/>
            </a:endParaRPr>
          </a:p>
          <a:p>
            <a:pPr indent="609600" algn="just">
              <a:lnSpc>
                <a:spcPts val="3200"/>
              </a:lnSpc>
              <a:spcAft>
                <a:spcPts val="0"/>
              </a:spcAft>
            </a:pPr>
            <a:r>
              <a:rPr lang="ja-JP" sz="2800" kern="100" dirty="0">
                <a:solidFill>
                  <a:srgbClr val="000000"/>
                </a:solidFill>
                <a:effectLst/>
                <a:ea typeface="HG創英角ﾎﾟｯﾌﾟ体" panose="040B0A09000000000000" pitchFamily="49" charset="-128"/>
                <a:cs typeface="Meiryo UI" panose="020B0604030504040204" pitchFamily="50" charset="-128"/>
              </a:rPr>
              <a:t>↓</a:t>
            </a:r>
            <a:endParaRPr lang="ja-JP" sz="2800" kern="100" dirty="0">
              <a:effectLst/>
              <a:ea typeface="ＭＳ 明朝" panose="02020609040205080304" pitchFamily="17" charset="-128"/>
              <a:cs typeface="Times New Roman" panose="02020603050405020304" pitchFamily="18" charset="0"/>
            </a:endParaRPr>
          </a:p>
          <a:p>
            <a:pPr algn="just">
              <a:lnSpc>
                <a:spcPts val="3200"/>
              </a:lnSpc>
              <a:spcAft>
                <a:spcPts val="0"/>
              </a:spcAft>
            </a:pPr>
            <a:r>
              <a:rPr lang="ja-JP" sz="2800" kern="100" dirty="0">
                <a:solidFill>
                  <a:srgbClr val="000000"/>
                </a:solidFill>
                <a:effectLst/>
                <a:ea typeface="Meiryo UI" panose="020B0604030504040204" pitchFamily="50" charset="-128"/>
                <a:cs typeface="Times New Roman" panose="02020603050405020304" pitchFamily="18" charset="0"/>
              </a:rPr>
              <a:t>地域全体が、お互いに気づかい、</a:t>
            </a:r>
            <a:endParaRPr lang="en-US" altLang="ja-JP" sz="2800" kern="100" dirty="0">
              <a:solidFill>
                <a:srgbClr val="000000"/>
              </a:solidFill>
              <a:effectLst/>
              <a:ea typeface="Meiryo UI" panose="020B0604030504040204" pitchFamily="50" charset="-128"/>
              <a:cs typeface="Times New Roman" panose="02020603050405020304" pitchFamily="18" charset="0"/>
            </a:endParaRPr>
          </a:p>
          <a:p>
            <a:pPr algn="just">
              <a:lnSpc>
                <a:spcPts val="3200"/>
              </a:lnSpc>
              <a:spcAft>
                <a:spcPts val="0"/>
              </a:spcAft>
            </a:pPr>
            <a:r>
              <a:rPr lang="ja-JP" sz="2800" kern="100" dirty="0">
                <a:solidFill>
                  <a:srgbClr val="000000"/>
                </a:solidFill>
                <a:effectLst/>
                <a:ea typeface="Meiryo UI" panose="020B0604030504040204" pitchFamily="50" charset="-128"/>
                <a:cs typeface="Times New Roman" panose="02020603050405020304" pitchFamily="18" charset="0"/>
              </a:rPr>
              <a:t>見守り支えあうようになる</a:t>
            </a:r>
            <a:endParaRPr lang="ja-JP" sz="2800" kern="100" dirty="0">
              <a:effectLst/>
              <a:ea typeface="ＭＳ 明朝" panose="02020609040205080304" pitchFamily="17" charset="-128"/>
              <a:cs typeface="Times New Roman" panose="02020603050405020304" pitchFamily="18" charset="0"/>
            </a:endParaRPr>
          </a:p>
        </p:txBody>
      </p:sp>
      <p:sp>
        <p:nvSpPr>
          <p:cNvPr id="27" name="テキスト ボックス 1892"/>
          <p:cNvSpPr txBox="1"/>
          <p:nvPr/>
        </p:nvSpPr>
        <p:spPr>
          <a:xfrm>
            <a:off x="6097021" y="3628071"/>
            <a:ext cx="5868000" cy="738716"/>
          </a:xfrm>
          <a:prstGeom prst="rect">
            <a:avLst/>
          </a:prstGeom>
          <a:solidFill>
            <a:schemeClr val="tx1"/>
          </a:solidFill>
          <a:ln w="3175">
            <a:solidFill>
              <a:schemeClr val="tx1"/>
            </a:solid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txBody>
          <a:bodyPr rot="0" spcFirstLastPara="0" vert="horz" wrap="square" lIns="36000" tIns="36000" rIns="36000" bIns="36000" numCol="1" spcCol="0" rtlCol="0" fromWordArt="0" anchor="ctr" anchorCtr="0" forceAA="0" compatLnSpc="1">
            <a:prstTxWarp prst="textNoShape">
              <a:avLst/>
            </a:prstTxWarp>
            <a:noAutofit/>
          </a:bodyPr>
          <a:lstStyle/>
          <a:p>
            <a:pPr indent="95250" algn="just">
              <a:lnSpc>
                <a:spcPts val="3500"/>
              </a:lnSpc>
              <a:spcAft>
                <a:spcPts val="0"/>
              </a:spcAft>
            </a:pPr>
            <a:r>
              <a:rPr lang="ja-JP" sz="3600" b="1" kern="100" dirty="0">
                <a:solidFill>
                  <a:srgbClr val="FFFFFF"/>
                </a:solidFill>
                <a:effectLst/>
                <a:latin typeface="Century" panose="02040604050505020304" pitchFamily="18" charset="0"/>
                <a:ea typeface="Meiryo UI" panose="020B0604030504040204" pitchFamily="50" charset="-128"/>
                <a:cs typeface="Times New Roman" panose="02020603050405020304" pitchFamily="18" charset="0"/>
              </a:rPr>
              <a:t>見守りあい支えあう地域へ</a:t>
            </a:r>
            <a:endParaRPr lang="ja-JP" sz="24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Tree>
    <p:extLst>
      <p:ext uri="{BB962C8B-B14F-4D97-AF65-F5344CB8AC3E}">
        <p14:creationId xmlns:p14="http://schemas.microsoft.com/office/powerpoint/2010/main" val="3335715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500"/>
                                        <p:tgtEl>
                                          <p:spTgt spid="2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fade">
                                      <p:cBhvr>
                                        <p:cTn id="18" dur="500"/>
                                        <p:tgtEl>
                                          <p:spTgt spid="2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fade">
                                      <p:cBhvr>
                                        <p:cTn id="23" dur="500"/>
                                        <p:tgtEl>
                                          <p:spTgt spid="2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fade">
                                      <p:cBhvr>
                                        <p:cTn id="26" dur="500"/>
                                        <p:tgtEl>
                                          <p:spTgt spid="2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fade">
                                      <p:cBhvr>
                                        <p:cTn id="31" dur="500"/>
                                        <p:tgtEl>
                                          <p:spTgt spid="2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1" grpId="0" animBg="1"/>
      <p:bldP spid="15" grpId="0" animBg="1"/>
      <p:bldP spid="23" grpId="0" animBg="1"/>
      <p:bldP spid="24" grpId="0" animBg="1"/>
      <p:bldP spid="25" grpId="0" animBg="1"/>
      <p:bldP spid="26" grpId="0" animBg="1"/>
      <p:bldP spid="2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２－２</a:t>
            </a:r>
            <a:r>
              <a:rPr kumimoji="1" lang="en-US" altLang="ja-JP" dirty="0"/>
              <a:t/>
            </a:r>
            <a:br>
              <a:rPr kumimoji="1" lang="en-US" altLang="ja-JP" dirty="0"/>
            </a:br>
            <a:r>
              <a:rPr kumimoji="1" lang="ja-JP" altLang="en-US" dirty="0"/>
              <a:t>困りごとを解決するための活動①</a:t>
            </a:r>
          </a:p>
        </p:txBody>
      </p:sp>
      <p:sp>
        <p:nvSpPr>
          <p:cNvPr id="3" name="コンテンツ プレースホルダー 2"/>
          <p:cNvSpPr>
            <a:spLocks noGrp="1"/>
          </p:cNvSpPr>
          <p:nvPr>
            <p:ph idx="1"/>
          </p:nvPr>
        </p:nvSpPr>
        <p:spPr>
          <a:xfrm>
            <a:off x="360217" y="1481481"/>
            <a:ext cx="9943531" cy="4351338"/>
          </a:xfrm>
        </p:spPr>
        <p:txBody>
          <a:bodyPr>
            <a:normAutofit/>
          </a:bodyPr>
          <a:lstStyle/>
          <a:p>
            <a:pPr marL="0" indent="0">
              <a:buNone/>
            </a:pPr>
            <a:r>
              <a:rPr kumimoji="1" lang="ja-JP" altLang="en-US" sz="3200" b="1" dirty="0">
                <a:solidFill>
                  <a:srgbClr val="00B0F0"/>
                </a:solidFill>
                <a:latin typeface="Meiryo UI" panose="020B0604030504040204" pitchFamily="50" charset="-128"/>
                <a:ea typeface="Meiryo UI" panose="020B0604030504040204" pitchFamily="50" charset="-128"/>
                <a:cs typeface="Meiryo UI" panose="020B0604030504040204" pitchFamily="50" charset="-128"/>
              </a:rPr>
              <a:t>話し合いの場を作る</a:t>
            </a:r>
            <a:endParaRPr kumimoji="1" lang="en-US" altLang="ja-JP" sz="3200" b="1" dirty="0">
              <a:solidFill>
                <a:srgbClr val="00B0F0"/>
              </a:solidFill>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sz="3200" dirty="0">
                <a:latin typeface="Meiryo UI" panose="020B0604030504040204" pitchFamily="50" charset="-128"/>
                <a:ea typeface="Meiryo UI" panose="020B0604030504040204" pitchFamily="50" charset="-128"/>
                <a:cs typeface="Meiryo UI" panose="020B0604030504040204" pitchFamily="50" charset="-128"/>
              </a:rPr>
              <a:t>　困りごとの解決の第一歩は</a:t>
            </a:r>
            <a:r>
              <a:rPr lang="ja-JP" altLang="en-US" sz="4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4400" b="1" dirty="0">
                <a:solidFill>
                  <a:srgbClr val="00B0F0"/>
                </a:solidFill>
                <a:latin typeface="Meiryo UI" panose="020B0604030504040204" pitchFamily="50" charset="-128"/>
                <a:ea typeface="Meiryo UI" panose="020B0604030504040204" pitchFamily="50" charset="-128"/>
                <a:cs typeface="Meiryo UI" panose="020B0604030504040204" pitchFamily="50" charset="-128"/>
              </a:rPr>
              <a:t>話し合う</a:t>
            </a:r>
            <a:r>
              <a:rPr lang="ja-JP" altLang="en-US" sz="4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3200" dirty="0">
                <a:latin typeface="Meiryo UI" panose="020B0604030504040204" pitchFamily="50" charset="-128"/>
                <a:ea typeface="Meiryo UI" panose="020B0604030504040204" pitchFamily="50" charset="-128"/>
                <a:cs typeface="Meiryo UI" panose="020B0604030504040204" pitchFamily="50" charset="-128"/>
              </a:rPr>
              <a:t>ことです。</a:t>
            </a:r>
            <a:endParaRPr lang="en-US" altLang="ja-JP" sz="3200" dirty="0">
              <a:latin typeface="Meiryo UI" panose="020B0604030504040204" pitchFamily="50" charset="-128"/>
              <a:ea typeface="Meiryo UI" panose="020B0604030504040204" pitchFamily="50" charset="-128"/>
              <a:cs typeface="Meiryo UI" panose="020B0604030504040204" pitchFamily="50" charset="-128"/>
            </a:endParaRPr>
          </a:p>
          <a:p>
            <a:pPr marL="0" indent="0">
              <a:buNone/>
            </a:pPr>
            <a:endParaRPr lang="en-US" altLang="ja-JP" sz="3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2"/>
          </p:nvPr>
        </p:nvSpPr>
        <p:spPr/>
        <p:txBody>
          <a:bodyPr/>
          <a:lstStyle/>
          <a:p>
            <a:fld id="{FBAD407A-FBE4-4239-8277-D9B7489C8BE5}" type="slidenum">
              <a:rPr kumimoji="1" lang="ja-JP" altLang="en-US" smtClean="0"/>
              <a:t>9</a:t>
            </a:fld>
            <a:endParaRPr kumimoji="1" lang="ja-JP" altLang="en-US"/>
          </a:p>
        </p:txBody>
      </p:sp>
      <p:sp>
        <p:nvSpPr>
          <p:cNvPr id="5" name="円/楕円 4"/>
          <p:cNvSpPr/>
          <p:nvPr/>
        </p:nvSpPr>
        <p:spPr>
          <a:xfrm>
            <a:off x="10103522" y="136371"/>
            <a:ext cx="1701800" cy="8509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600" dirty="0">
                <a:solidFill>
                  <a:schemeClr val="tx1"/>
                </a:solidFill>
                <a:latin typeface="+mj-ea"/>
                <a:ea typeface="+mj-ea"/>
              </a:rPr>
              <a:t>P.</a:t>
            </a:r>
            <a:r>
              <a:rPr kumimoji="1" lang="ja-JP" altLang="en-US" sz="3600" dirty="0">
                <a:solidFill>
                  <a:schemeClr val="tx1"/>
                </a:solidFill>
                <a:latin typeface="+mj-ea"/>
                <a:ea typeface="+mj-ea"/>
              </a:rPr>
              <a:t>７</a:t>
            </a:r>
          </a:p>
        </p:txBody>
      </p:sp>
      <p:pic>
        <p:nvPicPr>
          <p:cNvPr id="8" name="図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70286" y="2564567"/>
            <a:ext cx="6067131" cy="4686859"/>
          </a:xfrm>
          <a:prstGeom prst="rect">
            <a:avLst/>
          </a:prstGeom>
        </p:spPr>
      </p:pic>
      <p:sp>
        <p:nvSpPr>
          <p:cNvPr id="9" name="テキスト ボックス 8"/>
          <p:cNvSpPr txBox="1"/>
          <p:nvPr/>
        </p:nvSpPr>
        <p:spPr>
          <a:xfrm>
            <a:off x="2985655" y="3719496"/>
            <a:ext cx="1046018" cy="584775"/>
          </a:xfrm>
          <a:prstGeom prst="rect">
            <a:avLst/>
          </a:prstGeom>
          <a:noFill/>
        </p:spPr>
        <p:txBody>
          <a:bodyPr wrap="square" rtlCol="0">
            <a:spAutoFit/>
          </a:bodyPr>
          <a:lstStyle/>
          <a:p>
            <a:r>
              <a:rPr kumimoji="1" lang="ja-JP" altLang="en-US" sz="3200" dirty="0">
                <a:latin typeface="Meiryo UI" panose="020B0604030504040204" pitchFamily="50" charset="-128"/>
                <a:ea typeface="Meiryo UI" panose="020B0604030504040204" pitchFamily="50" charset="-128"/>
                <a:cs typeface="Meiryo UI" panose="020B0604030504040204" pitchFamily="50" charset="-128"/>
              </a:rPr>
              <a:t>民生</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9"/>
          <p:cNvSpPr txBox="1"/>
          <p:nvPr/>
        </p:nvSpPr>
        <p:spPr>
          <a:xfrm>
            <a:off x="4563914" y="3528128"/>
            <a:ext cx="1640898" cy="584775"/>
          </a:xfrm>
          <a:prstGeom prst="rect">
            <a:avLst/>
          </a:prstGeom>
          <a:noFill/>
        </p:spPr>
        <p:txBody>
          <a:bodyPr wrap="square" rtlCol="0">
            <a:spAutoFit/>
          </a:bodyPr>
          <a:lstStyle/>
          <a:p>
            <a:r>
              <a:rPr kumimoji="1" lang="ja-JP" altLang="en-US" sz="3200" dirty="0">
                <a:latin typeface="Meiryo UI" panose="020B0604030504040204" pitchFamily="50" charset="-128"/>
                <a:ea typeface="Meiryo UI" panose="020B0604030504040204" pitchFamily="50" charset="-128"/>
                <a:cs typeface="Meiryo UI" panose="020B0604030504040204" pitchFamily="50" charset="-128"/>
              </a:rPr>
              <a:t>自治会</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テキスト ボックス 12"/>
          <p:cNvSpPr txBox="1"/>
          <p:nvPr/>
        </p:nvSpPr>
        <p:spPr>
          <a:xfrm>
            <a:off x="6739660" y="3820515"/>
            <a:ext cx="1046018" cy="584775"/>
          </a:xfrm>
          <a:prstGeom prst="rect">
            <a:avLst/>
          </a:prstGeom>
          <a:noFill/>
        </p:spPr>
        <p:txBody>
          <a:bodyPr wrap="square" rtlCol="0">
            <a:spAutoFit/>
          </a:bodyPr>
          <a:lstStyle/>
          <a:p>
            <a:r>
              <a:rPr kumimoji="1" lang="ja-JP" altLang="en-US" sz="3200" dirty="0">
                <a:latin typeface="Meiryo UI" panose="020B0604030504040204" pitchFamily="50" charset="-128"/>
                <a:ea typeface="Meiryo UI" panose="020B0604030504040204" pitchFamily="50" charset="-128"/>
                <a:cs typeface="Meiryo UI" panose="020B0604030504040204" pitchFamily="50" charset="-128"/>
              </a:rPr>
              <a:t>ボラ</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169927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9" grpId="0"/>
      <p:bldP spid="10" grpId="0"/>
      <p:bldP spid="13" grpId="0"/>
    </p:bld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2832</TotalTime>
  <Words>3381</Words>
  <Application>Microsoft Office PowerPoint</Application>
  <PresentationFormat>ワイド画面</PresentationFormat>
  <Paragraphs>373</Paragraphs>
  <Slides>22</Slides>
  <Notes>22</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22</vt:i4>
      </vt:variant>
    </vt:vector>
  </HeadingPairs>
  <TitlesOfParts>
    <vt:vector size="34" baseType="lpstr">
      <vt:lpstr>HG丸ｺﾞｼｯｸM-PRO</vt:lpstr>
      <vt:lpstr>HG創英角ﾎﾟｯﾌﾟ体</vt:lpstr>
      <vt:lpstr>Meiryo UI</vt:lpstr>
      <vt:lpstr>ＭＳ Ｐゴシック</vt:lpstr>
      <vt:lpstr>ＭＳ Ｐ明朝</vt:lpstr>
      <vt:lpstr>ＭＳ 明朝</vt:lpstr>
      <vt:lpstr>Arial</vt:lpstr>
      <vt:lpstr>Calibri</vt:lpstr>
      <vt:lpstr>Calibri Light</vt:lpstr>
      <vt:lpstr>Century</vt:lpstr>
      <vt:lpstr>Times New Roman</vt:lpstr>
      <vt:lpstr>Office テーマ</vt:lpstr>
      <vt:lpstr>地区社協の役割について </vt:lpstr>
      <vt:lpstr>１　地区社協とは①</vt:lpstr>
      <vt:lpstr>１　地区社協とは②</vt:lpstr>
      <vt:lpstr>１－１ 地区社協の構成</vt:lpstr>
      <vt:lpstr>１－３ 地区社協の目的</vt:lpstr>
      <vt:lpstr>２－１（１） 人々の困りごととは？</vt:lpstr>
      <vt:lpstr>２－１（２） 「困りごと」をネットワークで解決する</vt:lpstr>
      <vt:lpstr>２－１（３）  「困りごと」とともに変化してきた地区社協の活動</vt:lpstr>
      <vt:lpstr>２－２ 困りごとを解決するための活動①</vt:lpstr>
      <vt:lpstr>２－２ 困りごとを解決するための活動②</vt:lpstr>
      <vt:lpstr>２－２ 困りごとを解決するための活動③</vt:lpstr>
      <vt:lpstr>２－２ 困りごとを解決するための活動④</vt:lpstr>
      <vt:lpstr>２－３ 地区社協の強みを活かす①</vt:lpstr>
      <vt:lpstr>２－３ 地区社協の強みを活かす②</vt:lpstr>
      <vt:lpstr>２－３ 地区社協の強みを活かす③</vt:lpstr>
      <vt:lpstr>２－３ 地区社協の強みを活かす④</vt:lpstr>
      <vt:lpstr>２－３ 地区社協の強みを活かす⑤</vt:lpstr>
      <vt:lpstr>３－３ 地区社協の財源</vt:lpstr>
      <vt:lpstr>３－３ 地区社協の財源（共同募金）</vt:lpstr>
      <vt:lpstr>３－３ 地区社協の財源（賛助会費）</vt:lpstr>
      <vt:lpstr>まとめ＜地区社協向け＞</vt:lpstr>
      <vt:lpstr>ご清聴ありがとうございました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地区社協支援について</dc:title>
  <dc:creator>chiiki12</dc:creator>
  <cp:lastModifiedBy>syakyo-iy06</cp:lastModifiedBy>
  <cp:revision>214</cp:revision>
  <cp:lastPrinted>2018-05-26T05:35:01Z</cp:lastPrinted>
  <dcterms:created xsi:type="dcterms:W3CDTF">2017-04-07T08:17:43Z</dcterms:created>
  <dcterms:modified xsi:type="dcterms:W3CDTF">2018-05-26T05:47:12Z</dcterms:modified>
</cp:coreProperties>
</file>