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70" r:id="rId8"/>
    <p:sldId id="269" r:id="rId9"/>
    <p:sldId id="267" r:id="rId10"/>
    <p:sldId id="271" r:id="rId11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ryokuenshakyo.izumi/" TargetMode="External"/><Relationship Id="rId2" Type="http://schemas.openxmlformats.org/officeDocument/2006/relationships/hyperlink" Target="http://www.ryokuen.gr.jp/external/shakyo/" TargetMode="Externa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oumu.go.jp/johotsusintokei/whitepaper/ja/h29/html/na000000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facebook.com/ryokuenshakyo.izumi/" TargetMode="Externa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35CE35-A2B1-4038-ABCA-E7CB9E4C9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7363" y="431055"/>
            <a:ext cx="10291762" cy="2526457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緑園地区社協における</a:t>
            </a:r>
            <a:br>
              <a:rPr kumimoji="1" lang="en-US" altLang="ja-JP" sz="4400" dirty="0"/>
            </a:br>
            <a:r>
              <a:rPr kumimoji="1" lang="ja-JP" altLang="en-US" sz="4400" dirty="0"/>
              <a:t>　</a:t>
            </a:r>
            <a:r>
              <a:rPr kumimoji="1" lang="en-US" altLang="ja-JP" sz="4400" dirty="0"/>
              <a:t>Facebook</a:t>
            </a:r>
            <a:r>
              <a:rPr kumimoji="1" lang="ja-JP" altLang="en-US" sz="4400" dirty="0"/>
              <a:t>活用で活動情報の共有化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C273C9-0FAB-4DDF-BE98-FC36BD391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3186" y="4855321"/>
            <a:ext cx="5419725" cy="157162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/>
              <a:t>平成</a:t>
            </a:r>
            <a:r>
              <a:rPr kumimoji="1" lang="en-US" altLang="ja-JP" sz="2400" dirty="0"/>
              <a:t>30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5</a:t>
            </a:r>
            <a:r>
              <a:rPr kumimoji="1" lang="ja-JP" altLang="en-US" sz="2400" dirty="0"/>
              <a:t>月</a:t>
            </a:r>
            <a:r>
              <a:rPr kumimoji="1" lang="en-US" altLang="ja-JP" sz="2400" dirty="0"/>
              <a:t>27</a:t>
            </a:r>
            <a:r>
              <a:rPr kumimoji="1" lang="ja-JP" altLang="en-US" sz="2400" dirty="0"/>
              <a:t>日（日）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緑園地区社協研修会 第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回研修会</a:t>
            </a:r>
            <a:endParaRPr kumimoji="1" lang="en-US" altLang="ja-JP" sz="2400" dirty="0"/>
          </a:p>
          <a:p>
            <a:pPr algn="ctr"/>
            <a:r>
              <a:rPr lang="ja-JP" altLang="en-US" sz="2400" dirty="0"/>
              <a:t>広報担当　江尻哲二</a:t>
            </a: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62AAA9-7937-44DB-B4C2-12230491AEA7}"/>
              </a:ext>
            </a:extLst>
          </p:cNvPr>
          <p:cNvSpPr txBox="1"/>
          <p:nvPr/>
        </p:nvSpPr>
        <p:spPr>
          <a:xfrm>
            <a:off x="2871787" y="2946382"/>
            <a:ext cx="6672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福祉活動の各種団体・施設と住民相互の</a:t>
            </a:r>
            <a:endParaRPr kumimoji="1" lang="en-US" altLang="ja-JP" sz="2800" b="1" dirty="0"/>
          </a:p>
          <a:p>
            <a:r>
              <a:rPr kumimoji="1" lang="en-US" altLang="ja-JP" sz="2800" b="1" dirty="0"/>
              <a:t>〝</a:t>
            </a:r>
            <a:r>
              <a:rPr kumimoji="1" lang="ja-JP" altLang="en-US" sz="2800" b="1" dirty="0"/>
              <a:t>つながり・連帯感“ 向上に</a:t>
            </a:r>
          </a:p>
        </p:txBody>
      </p:sp>
    </p:spTree>
    <p:extLst>
      <p:ext uri="{BB962C8B-B14F-4D97-AF65-F5344CB8AC3E}">
        <p14:creationId xmlns:p14="http://schemas.microsoft.com/office/powerpoint/2010/main" val="2052891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50658EB-0AF1-4963-BE85-7ABCED343717}"/>
              </a:ext>
            </a:extLst>
          </p:cNvPr>
          <p:cNvSpPr/>
          <p:nvPr/>
        </p:nvSpPr>
        <p:spPr>
          <a:xfrm>
            <a:off x="2074127" y="1647467"/>
            <a:ext cx="893212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2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今日のお願い</a:t>
            </a:r>
          </a:p>
          <a:p>
            <a:pPr algn="just">
              <a:spcAft>
                <a:spcPts val="0"/>
              </a:spcAft>
            </a:pPr>
            <a:r>
              <a:rPr lang="en-US" altLang="ja-JP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 </a:t>
            </a:r>
            <a:r>
              <a:rPr lang="ja-JP" altLang="ja-JP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ぜひ、皆さんの活動を紹介しましょう！…情報発信</a:t>
            </a:r>
          </a:p>
          <a:p>
            <a:pPr algn="just">
              <a:spcAft>
                <a:spcPts val="0"/>
              </a:spcAft>
            </a:pPr>
            <a:r>
              <a:rPr lang="en-US" altLang="ja-JP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 </a:t>
            </a:r>
            <a:r>
              <a:rPr lang="ja-JP" altLang="ja-JP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緑園地域内の各団体・組織・施設の行っている活動</a:t>
            </a:r>
            <a:endParaRPr lang="en-US" altLang="ja-JP" sz="2800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を知りましょう</a:t>
            </a:r>
            <a:r>
              <a:rPr lang="ja-JP" altLang="en-US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！</a:t>
            </a:r>
            <a:r>
              <a:rPr lang="ja-JP" altLang="ja-JP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…情報共有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⇒連帯感、つながり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⇒緑園の知名度・イメージアップ</a:t>
            </a:r>
          </a:p>
          <a:p>
            <a:pPr algn="just">
              <a:spcAft>
                <a:spcPts val="0"/>
              </a:spcAft>
            </a:pPr>
            <a:r>
              <a:rPr lang="en-US" altLang="ja-JP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altLang="ja-JP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ja-JP" altLang="en-US" sz="2800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ご協力、お願いします。</a:t>
            </a:r>
            <a:endParaRPr lang="ja-JP" altLang="ja-JP" b="1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83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79FAC7-FF21-4F27-BBB6-3B4B2D2FE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緑園地区社協の</a:t>
            </a:r>
            <a:br>
              <a:rPr kumimoji="1" lang="en-US" altLang="ja-JP" dirty="0"/>
            </a:br>
            <a:r>
              <a:rPr kumimoji="1" lang="ja-JP" altLang="en-US" dirty="0"/>
              <a:t>　インターネット活用の現状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6C128B-1C3E-4762-9636-141F9D11E86B}"/>
              </a:ext>
            </a:extLst>
          </p:cNvPr>
          <p:cNvSpPr txBox="1"/>
          <p:nvPr/>
        </p:nvSpPr>
        <p:spPr>
          <a:xfrm>
            <a:off x="1411204" y="1905000"/>
            <a:ext cx="10237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〇 ホームページ（</a:t>
            </a:r>
            <a:r>
              <a:rPr kumimoji="1" lang="en-US" altLang="ja-JP" sz="2800" dirty="0"/>
              <a:t>HP)</a:t>
            </a:r>
            <a:r>
              <a:rPr kumimoji="1" lang="ja-JP" altLang="en-US" sz="2800" dirty="0"/>
              <a:t>　緑園地区社会福祉協議会</a:t>
            </a:r>
            <a:endParaRPr kumimoji="1" lang="en-US" altLang="ja-JP" sz="2800" dirty="0"/>
          </a:p>
          <a:p>
            <a:r>
              <a:rPr kumimoji="1" lang="ja-JP" altLang="en-US" sz="2800" dirty="0"/>
              <a:t>　　</a:t>
            </a:r>
            <a:r>
              <a:rPr kumimoji="1" lang="en-US" altLang="ja-JP" sz="2800" dirty="0">
                <a:hlinkClick r:id="rId2"/>
              </a:rPr>
              <a:t>http://www.ryokuen.gr.jp/external/shakyo/</a:t>
            </a:r>
            <a:endParaRPr kumimoji="1" lang="en-US" altLang="ja-JP" sz="2800" dirty="0"/>
          </a:p>
          <a:p>
            <a:r>
              <a:rPr kumimoji="1" lang="ja-JP" altLang="en-US" sz="2800" dirty="0"/>
              <a:t>　　</a:t>
            </a:r>
            <a:r>
              <a:rPr kumimoji="1" lang="ja-JP" altLang="en-US" sz="2400" dirty="0"/>
              <a:t>初投稿</a:t>
            </a:r>
            <a:r>
              <a:rPr kumimoji="1" lang="ja-JP" altLang="en-US" sz="2800" dirty="0"/>
              <a:t>：</a:t>
            </a:r>
            <a:r>
              <a:rPr lang="ja-JP" altLang="ja-JP" sz="2400" dirty="0"/>
              <a:t>第</a:t>
            </a:r>
            <a:r>
              <a:rPr lang="en-US" altLang="ja-JP" sz="2400" dirty="0"/>
              <a:t>2</a:t>
            </a:r>
            <a:r>
              <a:rPr lang="ja-JP" altLang="ja-JP" sz="2400" dirty="0"/>
              <a:t>回緑園地域ふれあいフェスティバル　</a:t>
            </a:r>
            <a:r>
              <a:rPr lang="en-US" altLang="ja-JP" sz="2400" dirty="0"/>
              <a:t>2006/06/25</a:t>
            </a:r>
          </a:p>
          <a:p>
            <a:endParaRPr kumimoji="1" lang="en-US" altLang="ja-JP" sz="3600" dirty="0"/>
          </a:p>
          <a:p>
            <a:r>
              <a:rPr kumimoji="1" lang="ja-JP" altLang="en-US" sz="2800" dirty="0"/>
              <a:t>　　　　</a:t>
            </a:r>
            <a:r>
              <a:rPr kumimoji="1" lang="en-US" altLang="ja-JP" sz="2800" dirty="0"/>
              <a:t>HP</a:t>
            </a:r>
            <a:r>
              <a:rPr kumimoji="1" lang="ja-JP" altLang="en-US" sz="2800" dirty="0"/>
              <a:t>　ＦＢ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〇 ファイスブック・ページ（</a:t>
            </a:r>
            <a:r>
              <a:rPr kumimoji="1" lang="en-US" altLang="ja-JP" sz="2800" dirty="0"/>
              <a:t>FBP)</a:t>
            </a:r>
            <a:r>
              <a:rPr kumimoji="1" lang="ja-JP" altLang="en-US" sz="2800" dirty="0"/>
              <a:t>　緑園地区社会福祉協議会</a:t>
            </a:r>
            <a:endParaRPr kumimoji="1" lang="en-US" altLang="ja-JP" sz="2800" dirty="0"/>
          </a:p>
          <a:p>
            <a:r>
              <a:rPr kumimoji="1" lang="ja-JP" altLang="en-US" sz="2800" dirty="0"/>
              <a:t>　　</a:t>
            </a:r>
            <a:r>
              <a:rPr kumimoji="1" lang="en-US" altLang="ja-JP" sz="2800" dirty="0">
                <a:hlinkClick r:id="rId3"/>
              </a:rPr>
              <a:t>https://www.facebook.com/ryokuenshakyo.izumi/</a:t>
            </a:r>
            <a:endParaRPr kumimoji="1" lang="en-US" altLang="ja-JP" sz="2800" dirty="0"/>
          </a:p>
          <a:p>
            <a:r>
              <a:rPr kumimoji="1" lang="ja-JP" altLang="en-US" sz="2800" dirty="0"/>
              <a:t>　</a:t>
            </a:r>
            <a:r>
              <a:rPr kumimoji="1" lang="en-US" altLang="ja-JP" sz="2800" dirty="0"/>
              <a:t>      2017/04/01 </a:t>
            </a:r>
            <a:r>
              <a:rPr kumimoji="1" lang="ja-JP" altLang="en-US" sz="2800" dirty="0"/>
              <a:t>スタート</a:t>
            </a:r>
            <a:endParaRPr kumimoji="1" lang="en-US" altLang="ja-JP" sz="2800" dirty="0"/>
          </a:p>
          <a:p>
            <a:r>
              <a:rPr kumimoji="1" lang="en-US" altLang="ja-JP" sz="2800" dirty="0"/>
              <a:t>       </a:t>
            </a:r>
            <a:endParaRPr kumimoji="1" lang="ja-JP" altLang="en-US" sz="2800" dirty="0"/>
          </a:p>
        </p:txBody>
      </p:sp>
      <p:pic>
        <p:nvPicPr>
          <p:cNvPr id="5" name="図 4" descr="室内 が含まれている画像&#10;&#10;非常に高い精度で生成された説明">
            <a:extLst>
              <a:ext uri="{FF2B5EF4-FFF2-40B4-BE49-F238E27FC236}">
                <a16:creationId xmlns:a16="http://schemas.microsoft.com/office/drawing/2014/main" id="{4268BB77-F915-4C42-9360-5A861A02D3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3710" y="3185890"/>
            <a:ext cx="1409700" cy="14097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A9B7737-9F64-4F5B-946F-062AE06E2A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5915" y="3185890"/>
            <a:ext cx="1409700" cy="14097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5E150B-326C-40C8-BF89-B5F31484E56F}"/>
              </a:ext>
            </a:extLst>
          </p:cNvPr>
          <p:cNvSpPr txBox="1"/>
          <p:nvPr/>
        </p:nvSpPr>
        <p:spPr>
          <a:xfrm rot="10800000" flipV="1">
            <a:off x="9095873" y="3635010"/>
            <a:ext cx="168492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FB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853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ED1603-B30A-42B7-9E55-EB6EDB0E4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874" y="538384"/>
            <a:ext cx="8911687" cy="918941"/>
          </a:xfrm>
        </p:spPr>
        <p:txBody>
          <a:bodyPr/>
          <a:lstStyle/>
          <a:p>
            <a:r>
              <a:rPr kumimoji="1" lang="ja-JP" altLang="en-US" dirty="0"/>
              <a:t>緑園地区社協の</a:t>
            </a:r>
            <a:r>
              <a:rPr kumimoji="1" lang="en-US" altLang="ja-JP" dirty="0"/>
              <a:t>WEB</a:t>
            </a:r>
            <a:r>
              <a:rPr kumimoji="1" lang="ja-JP" altLang="en-US" dirty="0"/>
              <a:t>広報における課題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C996A62-DF6C-44A7-BE25-3C9D4242D7D5}"/>
              </a:ext>
            </a:extLst>
          </p:cNvPr>
          <p:cNvSpPr txBox="1"/>
          <p:nvPr/>
        </p:nvSpPr>
        <p:spPr>
          <a:xfrm>
            <a:off x="1057274" y="1457325"/>
            <a:ext cx="107870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〇 社協・各種団体・施設等からの情報発信が少ない</a:t>
            </a:r>
            <a:endParaRPr kumimoji="1" lang="en-US" altLang="ja-JP" sz="2800" dirty="0"/>
          </a:p>
          <a:p>
            <a:r>
              <a:rPr kumimoji="1" lang="ja-JP" altLang="en-US" sz="2800" dirty="0"/>
              <a:t>　　⇒ 実態が見えない　⇒ 社協って？（特に住民）</a:t>
            </a:r>
            <a:endParaRPr kumimoji="1" lang="en-US" altLang="ja-JP" sz="2800" dirty="0"/>
          </a:p>
          <a:p>
            <a:r>
              <a:rPr kumimoji="1" lang="ja-JP" altLang="en-US" sz="2800" dirty="0"/>
              <a:t>　　⇒ 団体間、団体と組織等のつながる「きっかけ」は</a:t>
            </a:r>
            <a:endParaRPr kumimoji="1" lang="en-US" altLang="ja-JP" sz="2800" dirty="0"/>
          </a:p>
          <a:p>
            <a:r>
              <a:rPr kumimoji="1" lang="ja-JP" altLang="en-US" sz="2800" dirty="0"/>
              <a:t>　　　　少ない、連帯感に欠ける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〇 投稿が特定者に依存している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〇 連帯感向上</a:t>
            </a:r>
            <a:r>
              <a:rPr kumimoji="1" lang="en-US" altLang="ja-JP" sz="2800" dirty="0"/>
              <a:t>,</a:t>
            </a:r>
            <a:r>
              <a:rPr kumimoji="1" lang="ja-JP" altLang="en-US" sz="2800" dirty="0"/>
              <a:t>「つながり」には、各種団体間の情報共有化を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〇 積極的情報発信 ⇒ 知名度・イメージアップ、地域の活性化に　　　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21605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807116-51FC-47B6-8666-5FE4EB488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964" y="624110"/>
            <a:ext cx="9518648" cy="1118965"/>
          </a:xfrm>
        </p:spPr>
        <p:txBody>
          <a:bodyPr>
            <a:normAutofit fontScale="90000"/>
          </a:bodyPr>
          <a:lstStyle/>
          <a:p>
            <a:r>
              <a:rPr lang="ja-JP" altLang="en-US" sz="4000" b="1" dirty="0"/>
              <a:t>ホームページ（</a:t>
            </a:r>
            <a:r>
              <a:rPr lang="en-US" altLang="ja-JP" sz="4000" b="1" dirty="0"/>
              <a:t>HP)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Facebook</a:t>
            </a:r>
            <a:r>
              <a:rPr lang="ja-JP" altLang="en-US" sz="4000" b="1" dirty="0"/>
              <a:t>（</a:t>
            </a:r>
            <a:r>
              <a:rPr lang="en-US" altLang="ja-JP" sz="4000" b="1" dirty="0"/>
              <a:t>FB) </a:t>
            </a:r>
            <a:r>
              <a:rPr lang="ja-JP" altLang="en-US" sz="4000" b="1" dirty="0"/>
              <a:t>の違い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989084-1862-420D-BA96-BDA28DBF1948}"/>
              </a:ext>
            </a:extLst>
          </p:cNvPr>
          <p:cNvSpPr txBox="1"/>
          <p:nvPr/>
        </p:nvSpPr>
        <p:spPr>
          <a:xfrm>
            <a:off x="971550" y="1614488"/>
            <a:ext cx="109870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〇</a:t>
            </a:r>
            <a:r>
              <a:rPr kumimoji="1" lang="en-US" altLang="ja-JP" sz="2800" dirty="0"/>
              <a:t> </a:t>
            </a:r>
            <a:r>
              <a:rPr kumimoji="1" lang="en-US" altLang="ja-JP" sz="3200" b="1" dirty="0"/>
              <a:t>HP</a:t>
            </a:r>
          </a:p>
          <a:p>
            <a:r>
              <a:rPr kumimoji="1" lang="ja-JP" altLang="en-US" sz="2800" dirty="0"/>
              <a:t>　　発信者は、記事作成・編集だけでなく、</a:t>
            </a:r>
            <a:r>
              <a:rPr kumimoji="1" lang="en-US" altLang="ja-JP" sz="2800" dirty="0"/>
              <a:t>HP</a:t>
            </a:r>
            <a:r>
              <a:rPr kumimoji="1" lang="ja-JP" altLang="en-US" sz="2800" dirty="0"/>
              <a:t>の仕組みを理解し、</a:t>
            </a:r>
            <a:endParaRPr kumimoji="1" lang="en-US" altLang="ja-JP" sz="2800" dirty="0"/>
          </a:p>
          <a:p>
            <a:r>
              <a:rPr kumimoji="1" lang="ja-JP" altLang="en-US" sz="2800" dirty="0"/>
              <a:t>　　サイトの運営管理をしなければならない。</a:t>
            </a:r>
            <a:endParaRPr kumimoji="1" lang="en-US" altLang="ja-JP" sz="2800" dirty="0"/>
          </a:p>
          <a:p>
            <a:r>
              <a:rPr kumimoji="1" lang="ja-JP" altLang="en-US" sz="2800" dirty="0"/>
              <a:t>　　ちょっと、ハードルが高い。</a:t>
            </a:r>
            <a:endParaRPr kumimoji="1" lang="en-US" altLang="ja-JP" sz="2800" dirty="0"/>
          </a:p>
          <a:p>
            <a:r>
              <a:rPr kumimoji="1" lang="ja-JP" altLang="en-US" sz="2800" dirty="0"/>
              <a:t>　　パソコンだけでなく、スマホ、タブレットを考慮する必要あり</a:t>
            </a:r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ja-JP" altLang="en-US" sz="2800" dirty="0"/>
              <a:t>〇 </a:t>
            </a:r>
            <a:r>
              <a:rPr kumimoji="1" lang="en-US" altLang="ja-JP" sz="3200" b="1" dirty="0"/>
              <a:t>FB</a:t>
            </a:r>
          </a:p>
          <a:p>
            <a:r>
              <a:rPr kumimoji="1" lang="ja-JP" altLang="en-US" sz="2800" dirty="0"/>
              <a:t>　　仕組みは</a:t>
            </a:r>
            <a:r>
              <a:rPr kumimoji="1" lang="en-US" altLang="ja-JP" sz="2800" dirty="0"/>
              <a:t>FB</a:t>
            </a:r>
            <a:r>
              <a:rPr kumimoji="1" lang="ja-JP" altLang="en-US" sz="2800" dirty="0"/>
              <a:t>社が担い、発信者は記事だけを考えるだけ。</a:t>
            </a:r>
            <a:endParaRPr kumimoji="1" lang="en-US" altLang="ja-JP" sz="2800" dirty="0"/>
          </a:p>
          <a:p>
            <a:r>
              <a:rPr kumimoji="1" lang="ja-JP" altLang="en-US" sz="2800" dirty="0"/>
              <a:t>　　スマホ、タブレットを考慮したデザインとなっている。</a:t>
            </a:r>
            <a:endParaRPr kumimoji="1" lang="en-US" altLang="ja-JP" sz="2800" dirty="0"/>
          </a:p>
          <a:p>
            <a:r>
              <a:rPr kumimoji="1" lang="ja-JP" altLang="en-US" sz="2800" dirty="0"/>
              <a:t>　　投稿操作も、易しい。　</a:t>
            </a:r>
          </a:p>
        </p:txBody>
      </p:sp>
    </p:spTree>
    <p:extLst>
      <p:ext uri="{BB962C8B-B14F-4D97-AF65-F5344CB8AC3E}">
        <p14:creationId xmlns:p14="http://schemas.microsoft.com/office/powerpoint/2010/main" val="129893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DFA51-01A4-4912-8BE9-DB46229D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1688" y="624110"/>
            <a:ext cx="9432923" cy="890365"/>
          </a:xfrm>
        </p:spPr>
        <p:txBody>
          <a:bodyPr>
            <a:normAutofit fontScale="90000"/>
          </a:bodyPr>
          <a:lstStyle/>
          <a:p>
            <a:r>
              <a:rPr lang="en-US" altLang="ja-JP" sz="4000" b="1" dirty="0"/>
              <a:t> Facebook</a:t>
            </a:r>
            <a:r>
              <a:rPr lang="ja-JP" altLang="en-US" sz="4000" b="1" dirty="0"/>
              <a:t>ページ活用について</a:t>
            </a:r>
            <a:br>
              <a:rPr lang="ja-JP" altLang="en-US" sz="4000" b="1" dirty="0"/>
            </a:br>
            <a:br>
              <a:rPr lang="en-US" altLang="ja-JP" sz="4000" b="1" dirty="0"/>
            </a:br>
            <a:endParaRPr kumimoji="1" lang="ja-JP" altLang="en-US" sz="4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CD3BD8-2C08-4478-B4CD-8DD05B8B1F54}"/>
              </a:ext>
            </a:extLst>
          </p:cNvPr>
          <p:cNvSpPr txBox="1"/>
          <p:nvPr/>
        </p:nvSpPr>
        <p:spPr>
          <a:xfrm>
            <a:off x="1085850" y="1514475"/>
            <a:ext cx="10815638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latin typeface="+mn-ea"/>
              </a:rPr>
              <a:t>〇 </a:t>
            </a:r>
            <a:r>
              <a:rPr lang="en-US" altLang="ja-JP" sz="2800" dirty="0">
                <a:latin typeface="+mn-ea"/>
              </a:rPr>
              <a:t>HP</a:t>
            </a:r>
            <a:r>
              <a:rPr lang="ja-JP" altLang="en-US" sz="2800" dirty="0">
                <a:latin typeface="+mn-ea"/>
              </a:rPr>
              <a:t>の閉鎖性（管理・運営が固定化）を補充できる</a:t>
            </a:r>
            <a:r>
              <a:rPr lang="ja-JP" altLang="en-US" sz="3200" dirty="0">
                <a:latin typeface="+mn-ea"/>
              </a:rPr>
              <a:t>。</a:t>
            </a:r>
            <a:endParaRPr lang="en-US" altLang="ja-JP" sz="3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〇 </a:t>
            </a:r>
            <a:r>
              <a:rPr kumimoji="1" lang="ja-JP" altLang="en-US" sz="2800" dirty="0">
                <a:latin typeface="+mn-ea"/>
              </a:rPr>
              <a:t>社会的に利用率が向上</a:t>
            </a:r>
            <a:r>
              <a:rPr lang="ja-JP" altLang="en-US" sz="2800" dirty="0">
                <a:latin typeface="+mn-ea"/>
              </a:rPr>
              <a:t>して</a:t>
            </a:r>
            <a:r>
              <a:rPr kumimoji="1" lang="ja-JP" altLang="en-US" sz="2800" dirty="0">
                <a:latin typeface="+mn-ea"/>
              </a:rPr>
              <a:t>いる</a:t>
            </a:r>
            <a:r>
              <a:rPr kumimoji="1" lang="en-US" altLang="ja-JP" sz="2800" dirty="0">
                <a:latin typeface="+mn-ea"/>
              </a:rPr>
              <a:t>SNS</a:t>
            </a:r>
            <a:r>
              <a:rPr kumimoji="1" lang="ja-JP" altLang="en-US" sz="2800" dirty="0">
                <a:latin typeface="+mn-ea"/>
              </a:rPr>
              <a:t>のメリットを活用できる。</a:t>
            </a:r>
            <a:endParaRPr kumimoji="1" lang="en-US" altLang="ja-JP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+mn-ea"/>
              </a:rPr>
              <a:t>〇 </a:t>
            </a:r>
            <a:r>
              <a:rPr lang="ja-JP" altLang="en-US" sz="2800" dirty="0">
                <a:latin typeface="+mn-ea"/>
              </a:rPr>
              <a:t>編集者に登録された人は、</a:t>
            </a:r>
            <a:r>
              <a:rPr kumimoji="1" lang="ja-JP" altLang="en-US" sz="2800" dirty="0">
                <a:latin typeface="+mn-ea"/>
              </a:rPr>
              <a:t>直接投稿できる。</a:t>
            </a:r>
            <a:endParaRPr kumimoji="1" lang="en-US" altLang="ja-JP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+mn-ea"/>
              </a:rPr>
              <a:t>〇 特定の仲間と交流ができる。</a:t>
            </a:r>
            <a:endParaRPr kumimoji="1" lang="en-US" altLang="ja-JP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+mn-ea"/>
              </a:rPr>
              <a:t>〇</a:t>
            </a:r>
            <a:r>
              <a:rPr kumimoji="1" lang="en-US" altLang="ja-JP" sz="2800" dirty="0">
                <a:latin typeface="+mn-ea"/>
              </a:rPr>
              <a:t> </a:t>
            </a:r>
            <a:r>
              <a:rPr kumimoji="1" lang="ja-JP" altLang="en-US" sz="2800" dirty="0">
                <a:latin typeface="+mn-ea"/>
              </a:rPr>
              <a:t>様々な仲間内で、近況を伝えあったり、情報共有ができる。</a:t>
            </a:r>
            <a:endParaRPr kumimoji="1" lang="en-US" altLang="ja-JP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+mn-ea"/>
              </a:rPr>
              <a:t>〇 複数の管理人で管理運用ができる。</a:t>
            </a:r>
            <a:endParaRPr kumimoji="1" lang="en-US" altLang="ja-JP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+mn-ea"/>
              </a:rPr>
              <a:t>〇 無料</a:t>
            </a:r>
            <a:endParaRPr kumimoji="1" lang="en-US" altLang="ja-JP" sz="2800" dirty="0">
              <a:latin typeface="+mn-ea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4562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22423"/>
            <a:ext cx="10515600" cy="902042"/>
          </a:xfrm>
        </p:spPr>
        <p:txBody>
          <a:bodyPr>
            <a:normAutofit/>
          </a:bodyPr>
          <a:lstStyle/>
          <a:p>
            <a:r>
              <a:rPr kumimoji="1" lang="ja-JP" altLang="en-US" sz="3600" b="1" dirty="0"/>
              <a:t>主要な</a:t>
            </a:r>
            <a:r>
              <a:rPr kumimoji="1" lang="en-US" altLang="ja-JP" sz="3600" b="1" dirty="0"/>
              <a:t>SNS</a:t>
            </a:r>
            <a:r>
              <a:rPr kumimoji="1" lang="ja-JP" altLang="en-US" sz="3600" b="1" dirty="0"/>
              <a:t>の利用状況</a:t>
            </a:r>
            <a:r>
              <a:rPr kumimoji="1" lang="en-US" altLang="ja-JP" sz="3600" b="1" dirty="0"/>
              <a:t>(%)</a:t>
            </a:r>
            <a:endParaRPr kumimoji="1" lang="ja-JP" altLang="en-US" sz="3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3697" y="1902941"/>
            <a:ext cx="11244649" cy="484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62" y="864973"/>
            <a:ext cx="10935730" cy="57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1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スクリーンショット が含まれている画像&#10;&#10;非常に高い精度で生成された説明">
            <a:extLst>
              <a:ext uri="{FF2B5EF4-FFF2-40B4-BE49-F238E27FC236}">
                <a16:creationId xmlns:a16="http://schemas.microsoft.com/office/drawing/2014/main" id="{9BC7607C-B305-409F-B675-38B8DF8E5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064" y="267629"/>
            <a:ext cx="9653239" cy="383791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75B8FC2-ABA1-47F8-B593-BEAE826C2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6422" y="4186969"/>
            <a:ext cx="4415882" cy="2664603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95B48B-7852-45C0-AD27-E3E933F599D5}"/>
              </a:ext>
            </a:extLst>
          </p:cNvPr>
          <p:cNvSpPr txBox="1"/>
          <p:nvPr/>
        </p:nvSpPr>
        <p:spPr>
          <a:xfrm>
            <a:off x="1273098" y="4449337"/>
            <a:ext cx="5352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総務省　</a:t>
            </a:r>
            <a:r>
              <a:rPr lang="ja-JP" altLang="en-US" sz="2400" u="sng" dirty="0">
                <a:hlinkClick r:id="rId4"/>
              </a:rPr>
              <a:t>平成</a:t>
            </a:r>
            <a:r>
              <a:rPr lang="en-US" altLang="ja-JP" sz="2400" u="sng" dirty="0">
                <a:hlinkClick r:id="rId4"/>
              </a:rPr>
              <a:t>29</a:t>
            </a:r>
            <a:r>
              <a:rPr lang="ja-JP" altLang="en-US" sz="2400" u="sng" dirty="0">
                <a:hlinkClick r:id="rId4"/>
              </a:rPr>
              <a:t>年版　情報通信白書</a:t>
            </a:r>
            <a:r>
              <a:rPr lang="ja-JP" altLang="en-US" sz="2400" u="sng" dirty="0"/>
              <a:t>　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6238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4E58A5-4C88-4BA0-A7BA-0554893F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546" y="624110"/>
            <a:ext cx="9252065" cy="69173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　　まず、緑園地区社協の</a:t>
            </a:r>
            <a:r>
              <a:rPr kumimoji="1" lang="en-US" altLang="ja-JP" dirty="0"/>
              <a:t>FBP</a:t>
            </a:r>
            <a:r>
              <a:rPr kumimoji="1" lang="ja-JP" altLang="en-US" dirty="0"/>
              <a:t>を見て！</a:t>
            </a:r>
            <a:br>
              <a:rPr lang="en-US" altLang="ja-JP" dirty="0"/>
            </a:br>
            <a:r>
              <a:rPr lang="en-US" altLang="ja-JP" sz="3100" dirty="0">
                <a:hlinkClick r:id="rId2"/>
              </a:rPr>
              <a:t>https://www.facebook.com/ryokuenshakyo.izumi/</a:t>
            </a:r>
            <a:br>
              <a:rPr lang="en-US" altLang="ja-JP" sz="3100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sz="2700" dirty="0"/>
            </a:br>
            <a:br>
              <a:rPr lang="en-US" altLang="ja-JP" sz="2700" dirty="0"/>
            </a:br>
            <a:br>
              <a:rPr lang="en-US" altLang="ja-JP" sz="2700" dirty="0"/>
            </a:br>
            <a:br>
              <a:rPr lang="en-US" altLang="ja-JP" sz="2700" dirty="0"/>
            </a:br>
            <a:br>
              <a:rPr lang="en-US" altLang="ja-JP" sz="2700" dirty="0"/>
            </a:b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5AA710C-6278-439A-A9BF-EFB5AD702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7849" y="3830444"/>
            <a:ext cx="9135382" cy="3210266"/>
          </a:xfrm>
          <a:prstGeom prst="rect">
            <a:avLst/>
          </a:prstGeom>
          <a:ln w="15875">
            <a:solidFill>
              <a:srgbClr val="FF0000"/>
            </a:solidFill>
          </a:ln>
          <a:effectLst>
            <a:outerShdw blurRad="50800" dist="50800" dir="5400000" sx="99000" sy="99000" algn="ctr" rotWithShape="0">
              <a:srgbClr val="FF0000"/>
            </a:outerShdw>
          </a:effec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E965CA6-457B-43D3-B82C-7285F69B2319}"/>
              </a:ext>
            </a:extLst>
          </p:cNvPr>
          <p:cNvSpPr txBox="1"/>
          <p:nvPr/>
        </p:nvSpPr>
        <p:spPr>
          <a:xfrm>
            <a:off x="2118732" y="1720840"/>
            <a:ext cx="901018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/>
              <a:t>・下の画像は、緑園地区社協</a:t>
            </a:r>
            <a:r>
              <a:rPr kumimoji="1" lang="en-US" altLang="ja-JP" sz="2400" dirty="0"/>
              <a:t>FBP</a:t>
            </a:r>
            <a:r>
              <a:rPr kumimoji="1" lang="ja-JP" altLang="en-US" sz="2400" dirty="0"/>
              <a:t>のトップページの一部です。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・「いいね！」と「フォロー」をクリックしてください。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・すると、新投稿があると、あなたに知らせが入ります。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96847B8C-BF13-4EA3-BB37-F45B9AD82513}"/>
              </a:ext>
            </a:extLst>
          </p:cNvPr>
          <p:cNvSpPr/>
          <p:nvPr/>
        </p:nvSpPr>
        <p:spPr>
          <a:xfrm flipH="1">
            <a:off x="2943921" y="5754029"/>
            <a:ext cx="1505415" cy="69137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B1F741ED-BF88-48A5-BD9C-69B35EBEB03C}"/>
              </a:ext>
            </a:extLst>
          </p:cNvPr>
          <p:cNvSpPr/>
          <p:nvPr/>
        </p:nvSpPr>
        <p:spPr>
          <a:xfrm>
            <a:off x="5919538" y="5754029"/>
            <a:ext cx="1681878" cy="69137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4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A2135A-4054-458E-A8F4-43F3C1DCC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57563"/>
            <a:ext cx="8911687" cy="1280890"/>
          </a:xfrm>
        </p:spPr>
        <p:txBody>
          <a:bodyPr>
            <a:normAutofit/>
          </a:bodyPr>
          <a:lstStyle/>
          <a:p>
            <a:r>
              <a:rPr kumimoji="1" lang="en-US" altLang="ja-JP" sz="4000" b="1" dirty="0"/>
              <a:t>Facebook</a:t>
            </a:r>
            <a:r>
              <a:rPr kumimoji="1" lang="ja-JP" altLang="en-US" sz="4000" b="1" dirty="0"/>
              <a:t>利用拡大に向けたステップ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16C478-24BF-4645-8B3C-4DD1AA53FD1B}"/>
              </a:ext>
            </a:extLst>
          </p:cNvPr>
          <p:cNvSpPr txBox="1"/>
          <p:nvPr/>
        </p:nvSpPr>
        <p:spPr>
          <a:xfrm>
            <a:off x="1037642" y="1665232"/>
            <a:ext cx="10453687" cy="5192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〇 </a:t>
            </a:r>
            <a:r>
              <a:rPr kumimoji="1" lang="en-US" altLang="ja-JP" sz="2400" dirty="0" err="1"/>
              <a:t>StepⅠ</a:t>
            </a:r>
            <a:r>
              <a:rPr kumimoji="1" lang="ja-JP" altLang="en-US" sz="2400" dirty="0"/>
              <a:t>：各団体・組織・施設は、自分の活動状況の写真とコメントを</a:t>
            </a:r>
            <a:endParaRPr kumimoji="1" lang="en-US" altLang="ja-JP" sz="2400" dirty="0"/>
          </a:p>
          <a:p>
            <a:r>
              <a:rPr kumimoji="1" lang="ja-JP" altLang="en-US" sz="2400" dirty="0"/>
              <a:t>　　社協宛てにメール添付して送る。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～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件</a:t>
            </a:r>
            <a:r>
              <a:rPr kumimoji="1" lang="en-US" altLang="ja-JP" sz="2400" dirty="0"/>
              <a:t>/</a:t>
            </a:r>
            <a:r>
              <a:rPr kumimoji="1" lang="ja-JP" altLang="en-US" sz="2400" dirty="0"/>
              <a:t>年</a:t>
            </a:r>
            <a:endParaRPr kumimoji="1" lang="en-US" altLang="ja-JP" sz="2400" dirty="0"/>
          </a:p>
          <a:p>
            <a:r>
              <a:rPr kumimoji="1" lang="ja-JP" altLang="en-US" sz="2400" dirty="0"/>
              <a:t>　　送り先：</a:t>
            </a:r>
            <a:r>
              <a:rPr kumimoji="1" lang="en-US" altLang="ja-JP" sz="2400" dirty="0"/>
              <a:t>tejiri@22.catv-yokohama.ne.jp</a:t>
            </a:r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〇 </a:t>
            </a:r>
            <a:r>
              <a:rPr kumimoji="1" lang="en-US" altLang="ja-JP" sz="2400" dirty="0" err="1"/>
              <a:t>StepⅡ</a:t>
            </a:r>
            <a:r>
              <a:rPr kumimoji="1" lang="ja-JP" altLang="en-US" sz="2400" dirty="0"/>
              <a:t>：各団体・組織・施設は、</a:t>
            </a:r>
            <a:r>
              <a:rPr kumimoji="1" lang="en-US" altLang="ja-JP" sz="2400" dirty="0"/>
              <a:t>FB</a:t>
            </a:r>
            <a:r>
              <a:rPr kumimoji="1" lang="ja-JP" altLang="en-US" sz="2400" dirty="0"/>
              <a:t>登録者を最低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名作る。</a:t>
            </a:r>
            <a:r>
              <a:rPr kumimoji="1" lang="en-US" altLang="ja-JP" sz="2400" dirty="0"/>
              <a:t>8</a:t>
            </a:r>
            <a:r>
              <a:rPr kumimoji="1" lang="ja-JP" altLang="en-US" sz="2400" dirty="0"/>
              <a:t>月までに。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〇 </a:t>
            </a:r>
            <a:r>
              <a:rPr kumimoji="1" lang="en-US" altLang="ja-JP" sz="2400" dirty="0" err="1"/>
              <a:t>StepⅢ</a:t>
            </a:r>
            <a:r>
              <a:rPr kumimoji="1" lang="ja-JP" altLang="en-US" sz="2400" dirty="0"/>
              <a:t>：上記登録者は、</a:t>
            </a:r>
            <a:r>
              <a:rPr kumimoji="1" lang="en-US" altLang="ja-JP" sz="2400" dirty="0"/>
              <a:t>FBP</a:t>
            </a:r>
            <a:r>
              <a:rPr kumimoji="1" lang="ja-JP" altLang="en-US" sz="2400" dirty="0" err="1"/>
              <a:t>への</a:t>
            </a:r>
            <a:r>
              <a:rPr kumimoji="1" lang="ja-JP" altLang="en-US" sz="2400" dirty="0"/>
              <a:t>投稿の練習を実施　</a:t>
            </a:r>
            <a:r>
              <a:rPr kumimoji="1" lang="en-US" altLang="ja-JP" sz="2400" dirty="0"/>
              <a:t>9</a:t>
            </a:r>
            <a:r>
              <a:rPr kumimoji="1" lang="ja-JP" altLang="en-US" sz="2400" dirty="0"/>
              <a:t>月までに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〇 </a:t>
            </a:r>
            <a:r>
              <a:rPr kumimoji="1" lang="en-US" altLang="ja-JP" sz="2400" dirty="0" err="1"/>
              <a:t>StepⅣ</a:t>
            </a:r>
            <a:r>
              <a:rPr kumimoji="1" lang="ja-JP" altLang="en-US" sz="2400" dirty="0"/>
              <a:t>：投稿練習修了者を、社協は</a:t>
            </a:r>
            <a:r>
              <a:rPr kumimoji="1" lang="en-US" altLang="ja-JP" sz="2400" dirty="0"/>
              <a:t>FBP</a:t>
            </a:r>
            <a:r>
              <a:rPr kumimoji="1" lang="ja-JP" altLang="en-US" sz="2400" dirty="0"/>
              <a:t>編集員に登録する。</a:t>
            </a:r>
            <a:r>
              <a:rPr kumimoji="1" lang="en-US" altLang="ja-JP" sz="2400" dirty="0"/>
              <a:t>10</a:t>
            </a:r>
            <a:r>
              <a:rPr kumimoji="1" lang="ja-JP" altLang="en-US" sz="2400" dirty="0"/>
              <a:t>月までに。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〇 </a:t>
            </a:r>
            <a:r>
              <a:rPr kumimoji="1" lang="en-US" altLang="ja-JP" sz="2400" dirty="0" err="1"/>
              <a:t>StepⅤ</a:t>
            </a:r>
            <a:r>
              <a:rPr kumimoji="1" lang="ja-JP" altLang="en-US" sz="2400" dirty="0"/>
              <a:t>：編集員は、以降</a:t>
            </a:r>
            <a:r>
              <a:rPr kumimoji="1" lang="en-US" altLang="ja-JP" sz="2400" dirty="0"/>
              <a:t>,</a:t>
            </a:r>
            <a:r>
              <a:rPr kumimoji="1" lang="ja-JP" altLang="en-US" sz="2400" dirty="0"/>
              <a:t>随時自活動を投稿する。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en-US" altLang="ja-JP" sz="2400" dirty="0"/>
              <a:t>       </a:t>
            </a:r>
            <a:r>
              <a:rPr kumimoji="1" lang="en-US" altLang="ja-JP" sz="2400" b="1" dirty="0"/>
              <a:t>Facebook </a:t>
            </a:r>
            <a:r>
              <a:rPr kumimoji="1" lang="ja-JP" altLang="en-US" sz="2400" b="1" dirty="0"/>
              <a:t>登録</a:t>
            </a:r>
            <a:r>
              <a:rPr kumimoji="1" lang="ja-JP" altLang="en-US" sz="2400" dirty="0"/>
              <a:t>は下記</a:t>
            </a:r>
            <a:r>
              <a:rPr kumimoji="1" lang="en-US" altLang="ja-JP" sz="2400" dirty="0"/>
              <a:t>URL</a:t>
            </a:r>
            <a:r>
              <a:rPr kumimoji="1" lang="ja-JP" altLang="en-US" sz="2400" dirty="0"/>
              <a:t>を参考に</a:t>
            </a:r>
            <a:endParaRPr kumimoji="1" lang="en-US" altLang="ja-JP" sz="2400" dirty="0"/>
          </a:p>
          <a:p>
            <a:r>
              <a:rPr kumimoji="1" lang="ja-JP" altLang="en-US" sz="2400" dirty="0"/>
              <a:t>　　　</a:t>
            </a:r>
            <a:r>
              <a:rPr kumimoji="1" lang="en-US" altLang="ja-JP" sz="2400" dirty="0"/>
              <a:t>http://liginc.co.jp/web/service/facebook/116741</a:t>
            </a:r>
          </a:p>
          <a:p>
            <a:r>
              <a:rPr kumimoji="1" lang="ja-JP" altLang="en-US" sz="2400" dirty="0"/>
              <a:t>　　　</a:t>
            </a:r>
            <a:r>
              <a:rPr kumimoji="1" lang="en-US" altLang="ja-JP" sz="2400" dirty="0"/>
              <a:t>https://infinityakira-wp.com/facebooknewaccount/</a:t>
            </a:r>
            <a:endParaRPr kumimoji="1" lang="ja-JP" altLang="en-US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　　 </a:t>
            </a:r>
          </a:p>
        </p:txBody>
      </p:sp>
    </p:spTree>
    <p:extLst>
      <p:ext uri="{BB962C8B-B14F-4D97-AF65-F5344CB8AC3E}">
        <p14:creationId xmlns:p14="http://schemas.microsoft.com/office/powerpoint/2010/main" val="3596916961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287</TotalTime>
  <Words>251</Words>
  <Application>Microsoft Office PowerPoint</Application>
  <PresentationFormat>ワイド画面</PresentationFormat>
  <Paragraphs>77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メイリオ</vt:lpstr>
      <vt:lpstr>游明朝</vt:lpstr>
      <vt:lpstr>Arial</vt:lpstr>
      <vt:lpstr>Century Gothic</vt:lpstr>
      <vt:lpstr>Times New Roman</vt:lpstr>
      <vt:lpstr>Wingdings 3</vt:lpstr>
      <vt:lpstr>ウィスプ</vt:lpstr>
      <vt:lpstr>緑園地区社協における 　Facebook活用で活動情報の共有化 </vt:lpstr>
      <vt:lpstr>緑園地区社協の 　インターネット活用の現状</vt:lpstr>
      <vt:lpstr>緑園地区社協のWEB広報における課題</vt:lpstr>
      <vt:lpstr>ホームページ（HP)とFacebook（FB) の違い </vt:lpstr>
      <vt:lpstr> Facebookページ活用について  </vt:lpstr>
      <vt:lpstr>主要なSNSの利用状況(%)</vt:lpstr>
      <vt:lpstr>PowerPoint プレゼンテーション</vt:lpstr>
      <vt:lpstr>　　まず、緑園地区社協のFBPを見て！ https://www.facebook.com/ryokuenshakyo.izumi/          </vt:lpstr>
      <vt:lpstr>Facebook利用拡大に向けたステップ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緑園地区社協における 　Facebook活用で活動情報の共有化</dc:title>
  <dc:creator>江尻 哲二</dc:creator>
  <cp:lastModifiedBy>江尻 哲二</cp:lastModifiedBy>
  <cp:revision>26</cp:revision>
  <cp:lastPrinted>2018-05-23T13:58:04Z</cp:lastPrinted>
  <dcterms:created xsi:type="dcterms:W3CDTF">2018-05-23T07:51:33Z</dcterms:created>
  <dcterms:modified xsi:type="dcterms:W3CDTF">2018-05-26T14:33:31Z</dcterms:modified>
</cp:coreProperties>
</file>